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62" r:id="rId5"/>
    <p:sldId id="263" r:id="rId6"/>
    <p:sldId id="264" r:id="rId7"/>
    <p:sldId id="572" r:id="rId8"/>
    <p:sldId id="556" r:id="rId9"/>
    <p:sldId id="265" r:id="rId10"/>
    <p:sldId id="499" r:id="rId11"/>
    <p:sldId id="500" r:id="rId12"/>
    <p:sldId id="501" r:id="rId13"/>
    <p:sldId id="502" r:id="rId14"/>
    <p:sldId id="465" r:id="rId15"/>
    <p:sldId id="470" r:id="rId16"/>
    <p:sldId id="466" r:id="rId17"/>
    <p:sldId id="471" r:id="rId18"/>
    <p:sldId id="467" r:id="rId19"/>
    <p:sldId id="472" r:id="rId20"/>
    <p:sldId id="468" r:id="rId21"/>
    <p:sldId id="473" r:id="rId22"/>
    <p:sldId id="469" r:id="rId23"/>
    <p:sldId id="474" r:id="rId24"/>
    <p:sldId id="503" r:id="rId25"/>
    <p:sldId id="508" r:id="rId26"/>
    <p:sldId id="504" r:id="rId27"/>
    <p:sldId id="509" r:id="rId28"/>
    <p:sldId id="505" r:id="rId29"/>
    <p:sldId id="510" r:id="rId30"/>
    <p:sldId id="506" r:id="rId31"/>
    <p:sldId id="511" r:id="rId32"/>
    <p:sldId id="507" r:id="rId33"/>
    <p:sldId id="512" r:id="rId34"/>
    <p:sldId id="260" r:id="rId35"/>
    <p:sldId id="475" r:id="rId36"/>
    <p:sldId id="267" r:id="rId37"/>
    <p:sldId id="268" r:id="rId38"/>
    <p:sldId id="266" r:id="rId39"/>
    <p:sldId id="269" r:id="rId40"/>
    <p:sldId id="270" r:id="rId41"/>
    <p:sldId id="271" r:id="rId42"/>
    <p:sldId id="513" r:id="rId43"/>
    <p:sldId id="518" r:id="rId44"/>
    <p:sldId id="514" r:id="rId45"/>
    <p:sldId id="519" r:id="rId46"/>
    <p:sldId id="515" r:id="rId47"/>
    <p:sldId id="520" r:id="rId48"/>
    <p:sldId id="516" r:id="rId49"/>
    <p:sldId id="521" r:id="rId50"/>
    <p:sldId id="517" r:id="rId51"/>
    <p:sldId id="522" r:id="rId52"/>
    <p:sldId id="524" r:id="rId53"/>
    <p:sldId id="523" r:id="rId54"/>
    <p:sldId id="525" r:id="rId55"/>
    <p:sldId id="526" r:id="rId56"/>
    <p:sldId id="527" r:id="rId57"/>
    <p:sldId id="528" r:id="rId58"/>
    <p:sldId id="529" r:id="rId59"/>
    <p:sldId id="534" r:id="rId60"/>
    <p:sldId id="530" r:id="rId61"/>
    <p:sldId id="535" r:id="rId62"/>
    <p:sldId id="531" r:id="rId63"/>
    <p:sldId id="536" r:id="rId64"/>
    <p:sldId id="532" r:id="rId65"/>
    <p:sldId id="537" r:id="rId66"/>
    <p:sldId id="533" r:id="rId67"/>
    <p:sldId id="538" r:id="rId68"/>
    <p:sldId id="539" r:id="rId69"/>
    <p:sldId id="540" r:id="rId70"/>
    <p:sldId id="541" r:id="rId71"/>
    <p:sldId id="542" r:id="rId72"/>
    <p:sldId id="543" r:id="rId73"/>
    <p:sldId id="544" r:id="rId74"/>
    <p:sldId id="545" r:id="rId75"/>
    <p:sldId id="546" r:id="rId76"/>
    <p:sldId id="551" r:id="rId77"/>
    <p:sldId id="547" r:id="rId78"/>
    <p:sldId id="552" r:id="rId79"/>
    <p:sldId id="548" r:id="rId80"/>
    <p:sldId id="553" r:id="rId81"/>
    <p:sldId id="549" r:id="rId82"/>
    <p:sldId id="554" r:id="rId83"/>
    <p:sldId id="550" r:id="rId84"/>
    <p:sldId id="555" r:id="rId85"/>
    <p:sldId id="571" r:id="rId86"/>
    <p:sldId id="557" r:id="rId87"/>
    <p:sldId id="273" r:id="rId88"/>
    <p:sldId id="558" r:id="rId89"/>
    <p:sldId id="559" r:id="rId90"/>
    <p:sldId id="259" r:id="rId91"/>
    <p:sldId id="560" r:id="rId92"/>
    <p:sldId id="561" r:id="rId93"/>
    <p:sldId id="562" r:id="rId94"/>
    <p:sldId id="563" r:id="rId95"/>
    <p:sldId id="564" r:id="rId96"/>
    <p:sldId id="565" r:id="rId97"/>
    <p:sldId id="566" r:id="rId98"/>
    <p:sldId id="567" r:id="rId99"/>
    <p:sldId id="568" r:id="rId100"/>
    <p:sldId id="569" r:id="rId101"/>
    <p:sldId id="570" r:id="rId102"/>
    <p:sldId id="272" r:id="rId103"/>
    <p:sldId id="49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587C"/>
    <a:srgbClr val="B45F07"/>
    <a:srgbClr val="9F2936"/>
    <a:srgbClr val="604878"/>
    <a:srgbClr val="4E8542"/>
    <a:srgbClr val="1A4E66"/>
    <a:srgbClr val="4472C4"/>
    <a:srgbClr val="323232"/>
    <a:srgbClr val="002060"/>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A69CA-F3AA-4628-97FA-4EE45CCF575D}" v="892" dt="2020-07-03T18:57:24.056"/>
    <p1510:client id="{61D6563A-8E9F-4E3C-81B6-E21924B585BB}" v="73" dt="2020-07-03T19:19:15.899"/>
    <p1510:client id="{73AD7F65-AE17-45CC-BFF2-EF5E3CAAD560}" v="11" dt="2020-07-03T19:01:17.305"/>
    <p1510:client id="{E2FC4EF2-DF9C-433F-A106-50C6C5AB632A}" v="681" dt="2020-07-03T20:06:04.8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F442-3A73-456E-BDE0-6EB18C1E53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57DF629-F9D4-4008-90C7-E70F931CE4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50D4391-5DDB-4B48-B050-21B27FF8E6DF}"/>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5" name="Footer Placeholder 4">
            <a:extLst>
              <a:ext uri="{FF2B5EF4-FFF2-40B4-BE49-F238E27FC236}">
                <a16:creationId xmlns:a16="http://schemas.microsoft.com/office/drawing/2014/main" id="{DB125D75-F536-4AF0-85EA-3C55C80C3C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392669-1CF2-4F3F-B2D0-718FE854E496}"/>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1497924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F3A4-28FC-471D-8E7C-2CD1468CEC2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FD1DB0-9EB9-43FA-B154-0CD5DDE17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E00BBE-2A7E-4E2A-ACE5-1022EBF98DBA}"/>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5" name="Footer Placeholder 4">
            <a:extLst>
              <a:ext uri="{FF2B5EF4-FFF2-40B4-BE49-F238E27FC236}">
                <a16:creationId xmlns:a16="http://schemas.microsoft.com/office/drawing/2014/main" id="{A37AD563-177C-4E34-9489-154E663D4E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29D874-AE35-4766-8E5A-46DED9572010}"/>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1988541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5B115C-79E3-4904-877B-81F86D53CD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A7BDE0-F044-4D77-B30E-1787798C9B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E3BCD67-7AFA-4C35-BF0F-5A0941F7FE97}"/>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5" name="Footer Placeholder 4">
            <a:extLst>
              <a:ext uri="{FF2B5EF4-FFF2-40B4-BE49-F238E27FC236}">
                <a16:creationId xmlns:a16="http://schemas.microsoft.com/office/drawing/2014/main" id="{9D44E0E2-13C0-4131-973A-3F5A819477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91CC89-BB4D-421A-A3CB-B84E8704685A}"/>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3094175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tegory 5 Divider">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0" y="3372365"/>
            <a:ext cx="12192000" cy="18748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hasCustomPrompt="1"/>
          </p:nvPr>
        </p:nvSpPr>
        <p:spPr>
          <a:xfrm>
            <a:off x="1133588" y="3522944"/>
            <a:ext cx="10828224" cy="1583628"/>
          </a:xfrm>
        </p:spPr>
        <p:txBody>
          <a:bodyPr>
            <a:normAutofit/>
          </a:bodyPr>
          <a:lstStyle>
            <a:lvl1pPr>
              <a:defRPr sz="5400" baseline="0">
                <a:solidFill>
                  <a:schemeClr val="tx1"/>
                </a:solidFill>
              </a:defRPr>
            </a:lvl1pPr>
          </a:lstStyle>
          <a:p>
            <a:r>
              <a:rPr lang="en-US"/>
              <a:t>Category 5 divider slide</a:t>
            </a:r>
          </a:p>
        </p:txBody>
      </p:sp>
    </p:spTree>
    <p:extLst>
      <p:ext uri="{BB962C8B-B14F-4D97-AF65-F5344CB8AC3E}">
        <p14:creationId xmlns:p14="http://schemas.microsoft.com/office/powerpoint/2010/main" val="2922529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ategory 5 Questions">
    <p:bg>
      <p:bgPr>
        <a:solidFill>
          <a:schemeClr val="bg2">
            <a:alpha val="97000"/>
          </a:schemeClr>
        </a:solidFill>
        <a:effectLst/>
      </p:bgPr>
    </p:bg>
    <p:spTree>
      <p:nvGrpSpPr>
        <p:cNvPr id="1" name=""/>
        <p:cNvGrpSpPr/>
        <p:nvPr/>
      </p:nvGrpSpPr>
      <p:grpSpPr>
        <a:xfrm>
          <a:off x="0" y="0"/>
          <a:ext cx="0" cy="0"/>
          <a:chOff x="0" y="0"/>
          <a:chExt cx="0" cy="0"/>
        </a:xfrm>
      </p:grpSpPr>
      <p:sp>
        <p:nvSpPr>
          <p:cNvPr id="11" name="Q"/>
          <p:cNvSpPr txBox="1"/>
          <p:nvPr userDrawn="1"/>
        </p:nvSpPr>
        <p:spPr>
          <a:xfrm rot="16200000">
            <a:off x="-2011120" y="1990047"/>
            <a:ext cx="5749803" cy="1769715"/>
          </a:xfrm>
          <a:prstGeom prst="rect">
            <a:avLst/>
          </a:prstGeom>
          <a:noFill/>
        </p:spPr>
        <p:txBody>
          <a:bodyPr wrap="square" lIns="0" tIns="0" rIns="0" bIns="0" rtlCol="0" anchor="ctr">
            <a:spAutoFit/>
          </a:bodyPr>
          <a:lstStyle/>
          <a:p>
            <a:pPr algn="just"/>
            <a:r>
              <a:rPr lang="en-US" sz="11500">
                <a:solidFill>
                  <a:schemeClr val="bg1">
                    <a:lumMod val="85000"/>
                    <a:lumOff val="15000"/>
                  </a:schemeClr>
                </a:solidFill>
                <a:latin typeface="Corbel" panose="020B0503020204020204" pitchFamily="34" charset="0"/>
                <a:cs typeface="Arial" panose="020B0604020202020204" pitchFamily="34" charset="0"/>
              </a:rPr>
              <a:t>Question</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a:t>Add question here. </a:t>
            </a:r>
          </a:p>
        </p:txBody>
      </p:sp>
      <p:sp>
        <p:nvSpPr>
          <p:cNvPr id="2" name="Rectangle 1"/>
          <p:cNvSpPr/>
          <p:nvPr userDrawn="1"/>
        </p:nvSpPr>
        <p:spPr bwMode="invGray">
          <a:xfrm>
            <a:off x="0" y="5749805"/>
            <a:ext cx="12192000" cy="1108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5" y="5900384"/>
            <a:ext cx="1897666"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hasCustomPrompt="1"/>
          </p:nvPr>
        </p:nvSpPr>
        <p:spPr/>
        <p:txBody>
          <a:bodyPr/>
          <a:lstStyle>
            <a:lvl1pPr>
              <a:defRPr>
                <a:solidFill>
                  <a:schemeClr val="tx1">
                    <a:alpha val="63000"/>
                  </a:schemeClr>
                </a:solidFill>
              </a:defRPr>
            </a:lvl1pPr>
          </a:lstStyle>
          <a:p>
            <a:r>
              <a:rPr lang="en-US"/>
              <a:t>Category 5</a:t>
            </a:r>
          </a:p>
        </p:txBody>
      </p:sp>
      <p:sp>
        <p:nvSpPr>
          <p:cNvPr id="12" name="Back to game board">
            <a:hlinkClick r:id="" action="ppaction://hlinkshowjump?jump=nextslide"/>
          </p:cNvPr>
          <p:cNvSpPr/>
          <p:nvPr userDrawn="1"/>
        </p:nvSpPr>
        <p:spPr bwMode="invGray">
          <a:xfrm rot="5400000" flipH="1">
            <a:off x="11220383"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Tree>
    <p:extLst>
      <p:ext uri="{BB962C8B-B14F-4D97-AF65-F5344CB8AC3E}">
        <p14:creationId xmlns:p14="http://schemas.microsoft.com/office/powerpoint/2010/main" val="4206926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ategory 5 Answers">
    <p:bg>
      <p:bgPr>
        <a:solidFill>
          <a:schemeClr val="bg2"/>
        </a:solidFill>
        <a:effectLst/>
      </p:bgPr>
    </p:bg>
    <p:spTree>
      <p:nvGrpSpPr>
        <p:cNvPr id="1" name=""/>
        <p:cNvGrpSpPr/>
        <p:nvPr/>
      </p:nvGrpSpPr>
      <p:grpSpPr>
        <a:xfrm>
          <a:off x="0" y="0"/>
          <a:ext cx="0" cy="0"/>
          <a:chOff x="0" y="0"/>
          <a:chExt cx="0" cy="0"/>
        </a:xfrm>
      </p:grpSpPr>
      <p:sp>
        <p:nvSpPr>
          <p:cNvPr id="9" name="Q"/>
          <p:cNvSpPr txBox="1"/>
          <p:nvPr userDrawn="1"/>
        </p:nvSpPr>
        <p:spPr>
          <a:xfrm rot="16200000">
            <a:off x="-2011120" y="1813076"/>
            <a:ext cx="5749803" cy="2123658"/>
          </a:xfrm>
          <a:prstGeom prst="rect">
            <a:avLst/>
          </a:prstGeom>
          <a:noFill/>
        </p:spPr>
        <p:txBody>
          <a:bodyPr wrap="square" lIns="0" tIns="0" rIns="0" bIns="0" rtlCol="0" anchor="ctr">
            <a:spAutoFit/>
          </a:bodyPr>
          <a:lstStyle/>
          <a:p>
            <a:pPr algn="just"/>
            <a:r>
              <a:rPr lang="en-US" sz="13800">
                <a:solidFill>
                  <a:schemeClr val="bg1">
                    <a:lumMod val="85000"/>
                    <a:lumOff val="15000"/>
                  </a:schemeClr>
                </a:solidFill>
                <a:latin typeface="Corbel" panose="020B0503020204020204" pitchFamily="34" charset="0"/>
                <a:cs typeface="Arial" panose="020B0604020202020204" pitchFamily="34" charset="0"/>
              </a:rPr>
              <a:t>Answer</a:t>
            </a:r>
          </a:p>
        </p:txBody>
      </p:sp>
      <p:sp>
        <p:nvSpPr>
          <p:cNvPr id="8" name="Question"/>
          <p:cNvSpPr>
            <a:spLocks noGrp="1"/>
          </p:cNvSpPr>
          <p:nvPr>
            <p:ph type="body" sz="quarter" idx="13" hasCustomPrompt="1"/>
          </p:nvPr>
        </p:nvSpPr>
        <p:spPr>
          <a:xfrm>
            <a:off x="1841679" y="1873957"/>
            <a:ext cx="8885530" cy="2001892"/>
          </a:xfrm>
        </p:spPr>
        <p:txBody>
          <a:bodyPr anchor="ctr">
            <a:noAutofit/>
          </a:bodyPr>
          <a:lstStyle>
            <a:lvl1pPr marL="0" indent="0">
              <a:spcBef>
                <a:spcPts val="0"/>
              </a:spcBef>
              <a:buNone/>
              <a:defRPr sz="3200" baseline="0"/>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a:t>Add answer here. </a:t>
            </a:r>
          </a:p>
        </p:txBody>
      </p:sp>
      <p:sp>
        <p:nvSpPr>
          <p:cNvPr id="2" name="Rectangle 1"/>
          <p:cNvSpPr/>
          <p:nvPr userDrawn="1"/>
        </p:nvSpPr>
        <p:spPr bwMode="invGray">
          <a:xfrm>
            <a:off x="0" y="5749805"/>
            <a:ext cx="12192000" cy="1108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oints"/>
          <p:cNvSpPr>
            <a:spLocks noGrp="1"/>
          </p:cNvSpPr>
          <p:nvPr>
            <p:ph type="body" sz="quarter" idx="16" hasCustomPrompt="1"/>
          </p:nvPr>
        </p:nvSpPr>
        <p:spPr bwMode="auto">
          <a:xfrm>
            <a:off x="9109424" y="5900385"/>
            <a:ext cx="2852388" cy="781394"/>
          </a:xfrm>
        </p:spPr>
        <p:txBody>
          <a:bodyPr anchor="ctr">
            <a:noAutofit/>
          </a:bodyPr>
          <a:lstStyle>
            <a:lvl1pPr marL="0" indent="0" algn="r">
              <a:spcBef>
                <a:spcPts val="0"/>
              </a:spcBef>
              <a:buNone/>
              <a:defRPr sz="4800" baseline="0">
                <a:solidFill>
                  <a:schemeClr val="tx1">
                    <a:alpha val="63000"/>
                  </a:schemeClr>
                </a:solidFill>
              </a:defRPr>
            </a:lvl1pPr>
            <a:lvl2pPr marL="0" indent="0">
              <a:spcBef>
                <a:spcPts val="0"/>
              </a:spcBef>
              <a:buNone/>
              <a:defRPr sz="3200"/>
            </a:lvl2pPr>
            <a:lvl3pPr marL="0" indent="0">
              <a:spcBef>
                <a:spcPts val="0"/>
              </a:spcBef>
              <a:buNone/>
              <a:defRPr sz="3200"/>
            </a:lvl3pPr>
            <a:lvl4pPr marL="0" indent="0">
              <a:spcBef>
                <a:spcPts val="0"/>
              </a:spcBef>
              <a:buNone/>
              <a:defRPr sz="3200"/>
            </a:lvl4pPr>
            <a:lvl5pPr marL="0" indent="0">
              <a:spcBef>
                <a:spcPts val="0"/>
              </a:spcBef>
              <a:buNone/>
              <a:defRPr sz="3200"/>
            </a:lvl5pPr>
            <a:lvl6pPr marL="0" indent="0">
              <a:spcBef>
                <a:spcPts val="0"/>
              </a:spcBef>
              <a:buNone/>
              <a:defRPr sz="3200"/>
            </a:lvl6pPr>
            <a:lvl7pPr marL="0" indent="0">
              <a:spcBef>
                <a:spcPts val="0"/>
              </a:spcBef>
              <a:buNone/>
              <a:defRPr sz="3200"/>
            </a:lvl7pPr>
            <a:lvl8pPr marL="0" indent="0">
              <a:spcBef>
                <a:spcPts val="0"/>
              </a:spcBef>
              <a:buNone/>
              <a:defRPr sz="3200"/>
            </a:lvl8pPr>
            <a:lvl9pPr marL="0" indent="0">
              <a:spcBef>
                <a:spcPts val="0"/>
              </a:spcBef>
              <a:buNone/>
              <a:defRPr sz="3200"/>
            </a:lvl9pPr>
          </a:lstStyle>
          <a:p>
            <a:pPr lvl="0"/>
            <a:r>
              <a:rPr lang="en-US"/>
              <a:t>Points</a:t>
            </a:r>
          </a:p>
        </p:txBody>
      </p:sp>
      <p:sp>
        <p:nvSpPr>
          <p:cNvPr id="10" name="Back to game board">
            <a:hlinkClick r:id="rId2" action="ppaction://hlinksldjump"/>
          </p:cNvPr>
          <p:cNvSpPr/>
          <p:nvPr userDrawn="1"/>
        </p:nvSpPr>
        <p:spPr bwMode="invGray">
          <a:xfrm rot="16200000">
            <a:off x="169030" y="5941115"/>
            <a:ext cx="795528" cy="685800"/>
          </a:xfrm>
          <a:prstGeom prst="triangle">
            <a:avLst/>
          </a:prstGeom>
          <a:solidFill>
            <a:srgbClr val="FFFFFF">
              <a:alpha val="13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 name="Title 4"/>
          <p:cNvSpPr>
            <a:spLocks noGrp="1"/>
          </p:cNvSpPr>
          <p:nvPr>
            <p:ph type="title" hasCustomPrompt="1"/>
          </p:nvPr>
        </p:nvSpPr>
        <p:spPr/>
        <p:txBody>
          <a:bodyPr/>
          <a:lstStyle>
            <a:lvl1pPr>
              <a:defRPr>
                <a:solidFill>
                  <a:schemeClr val="tx1">
                    <a:alpha val="63000"/>
                  </a:schemeClr>
                </a:solidFill>
              </a:defRPr>
            </a:lvl1pPr>
          </a:lstStyle>
          <a:p>
            <a:r>
              <a:rPr lang="en-US"/>
              <a:t>Category 5</a:t>
            </a:r>
          </a:p>
        </p:txBody>
      </p:sp>
    </p:spTree>
    <p:extLst>
      <p:ext uri="{BB962C8B-B14F-4D97-AF65-F5344CB8AC3E}">
        <p14:creationId xmlns:p14="http://schemas.microsoft.com/office/powerpoint/2010/main" val="11775388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5AE-767A-413C-97E5-0CE0767BD11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3ADFFE-364A-463E-AC7E-8595CD607A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78D358-C04B-4E03-BE4D-68B7F1B3B752}"/>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5" name="Footer Placeholder 4">
            <a:extLst>
              <a:ext uri="{FF2B5EF4-FFF2-40B4-BE49-F238E27FC236}">
                <a16:creationId xmlns:a16="http://schemas.microsoft.com/office/drawing/2014/main" id="{225FC117-93CC-48AB-B5C7-BA42998D2A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02C10A-F2BF-42E3-80F8-89437909AA30}"/>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224211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EB92-633B-43C1-A5F1-DB73899ED4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A79D1C5-A4C5-4F8E-B7B1-31840D1A4F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676F94-8D1C-476E-BA13-2F56E1DFE910}"/>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5" name="Footer Placeholder 4">
            <a:extLst>
              <a:ext uri="{FF2B5EF4-FFF2-40B4-BE49-F238E27FC236}">
                <a16:creationId xmlns:a16="http://schemas.microsoft.com/office/drawing/2014/main" id="{E64BBB29-B37D-4477-9D6B-D59A6AE189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36F88-486E-475E-B9E1-D127A3A56D78}"/>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1699199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EA4F-43DE-484F-859C-D160BFA275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BA2034-6398-4548-9522-042A172170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5A98817-B094-474C-96DA-91ED07BB1F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6CC51A6-6379-4881-8D45-0E883CCA90AB}"/>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6" name="Footer Placeholder 5">
            <a:extLst>
              <a:ext uri="{FF2B5EF4-FFF2-40B4-BE49-F238E27FC236}">
                <a16:creationId xmlns:a16="http://schemas.microsoft.com/office/drawing/2014/main" id="{AC27D671-C37A-48E8-9E4C-CC5B15C152A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AD4CFB-AB08-4634-A832-30E3573AB782}"/>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284968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460F-0BAB-4B61-A7F5-1226F80AD7F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E728ED4-18A1-490E-A820-B888E27987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35E22A-2DBE-4C6C-9468-0BDDFFD268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846F9E1-FBE7-4C8A-8757-A92D8DD49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03405B-3053-4167-A6FF-C4F1DCFCFA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14EB307-FE8F-46A5-AE2A-5E790F87B416}"/>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8" name="Footer Placeholder 7">
            <a:extLst>
              <a:ext uri="{FF2B5EF4-FFF2-40B4-BE49-F238E27FC236}">
                <a16:creationId xmlns:a16="http://schemas.microsoft.com/office/drawing/2014/main" id="{A154B25B-A26D-460C-91ED-7367A9EA2E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62F7CF5-5C78-4DB0-9C07-D87AE7A29E95}"/>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1964234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FFB-9DE0-42EE-9F5A-54448315EB5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D562541-8A85-4096-BC1A-AAA609EEC31F}"/>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4" name="Footer Placeholder 3">
            <a:extLst>
              <a:ext uri="{FF2B5EF4-FFF2-40B4-BE49-F238E27FC236}">
                <a16:creationId xmlns:a16="http://schemas.microsoft.com/office/drawing/2014/main" id="{0E5F080B-35A6-4FAB-87CF-B48C272E5AF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E3149F7-B959-4F78-B4F1-7C3BE88B2A7F}"/>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2196441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85E17-59D5-4994-B737-ABD478F69B76}"/>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3" name="Footer Placeholder 2">
            <a:extLst>
              <a:ext uri="{FF2B5EF4-FFF2-40B4-BE49-F238E27FC236}">
                <a16:creationId xmlns:a16="http://schemas.microsoft.com/office/drawing/2014/main" id="{196AD5D8-8643-47A5-8D15-699848EF72B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C19B7A8-2440-4629-BE08-16B92A3A1CBA}"/>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273634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972DD-42AE-4CE4-8521-2C9E584745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5903917-1170-4572-89DD-8E028A3FA0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16AB11-F553-4F1B-B74B-AB326D2E2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EF12C-2DFF-4564-A1DA-ECD19C48C7EA}"/>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6" name="Footer Placeholder 5">
            <a:extLst>
              <a:ext uri="{FF2B5EF4-FFF2-40B4-BE49-F238E27FC236}">
                <a16:creationId xmlns:a16="http://schemas.microsoft.com/office/drawing/2014/main" id="{0FCFAC9A-9B8B-4F00-A014-ABEE9464E1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8B3339-61EC-4F7C-81E6-5A3607AA7D63}"/>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1078567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452B-E297-4184-A3FE-334A63588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96E617A-269C-4377-AD75-069FC9E91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5A5343-3C04-4ED5-8C0B-2D4287B0C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3F98F-BE06-4E40-B2B7-86DCD9E0C8FE}"/>
              </a:ext>
            </a:extLst>
          </p:cNvPr>
          <p:cNvSpPr>
            <a:spLocks noGrp="1"/>
          </p:cNvSpPr>
          <p:nvPr>
            <p:ph type="dt" sz="half" idx="10"/>
          </p:nvPr>
        </p:nvSpPr>
        <p:spPr/>
        <p:txBody>
          <a:bodyPr/>
          <a:lstStyle/>
          <a:p>
            <a:fld id="{73A359CF-CF2C-4647-B3B0-DB82D7EBE9E9}" type="datetimeFigureOut">
              <a:rPr lang="en-GB" smtClean="0"/>
              <a:t>11/07/2020</a:t>
            </a:fld>
            <a:endParaRPr lang="en-GB"/>
          </a:p>
        </p:txBody>
      </p:sp>
      <p:sp>
        <p:nvSpPr>
          <p:cNvPr id="6" name="Footer Placeholder 5">
            <a:extLst>
              <a:ext uri="{FF2B5EF4-FFF2-40B4-BE49-F238E27FC236}">
                <a16:creationId xmlns:a16="http://schemas.microsoft.com/office/drawing/2014/main" id="{EC71219E-0B23-48C8-B6D3-F8B9DB8304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746226-5513-46B3-9DA7-62A473705122}"/>
              </a:ext>
            </a:extLst>
          </p:cNvPr>
          <p:cNvSpPr>
            <a:spLocks noGrp="1"/>
          </p:cNvSpPr>
          <p:nvPr>
            <p:ph type="sldNum" sz="quarter" idx="12"/>
          </p:nvPr>
        </p:nvSpPr>
        <p:spPr/>
        <p:txBody>
          <a:bodyPr/>
          <a:lstStyle/>
          <a:p>
            <a:fld id="{4875AF4C-3E0B-46A5-A117-C9CB961FB8A2}" type="slidenum">
              <a:rPr lang="en-GB" smtClean="0"/>
              <a:t>‹#›</a:t>
            </a:fld>
            <a:endParaRPr lang="en-GB"/>
          </a:p>
        </p:txBody>
      </p:sp>
    </p:spTree>
    <p:extLst>
      <p:ext uri="{BB962C8B-B14F-4D97-AF65-F5344CB8AC3E}">
        <p14:creationId xmlns:p14="http://schemas.microsoft.com/office/powerpoint/2010/main" val="3218133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05123-C8E9-4815-B75C-496EDCFB2E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9CE932-84CB-4BBA-9C9C-7C992EB48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CCB8D0-C05B-4006-8555-BFB387268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A359CF-CF2C-4647-B3B0-DB82D7EBE9E9}" type="datetimeFigureOut">
              <a:rPr lang="en-GB" smtClean="0"/>
              <a:t>11/07/2020</a:t>
            </a:fld>
            <a:endParaRPr lang="en-GB"/>
          </a:p>
        </p:txBody>
      </p:sp>
      <p:sp>
        <p:nvSpPr>
          <p:cNvPr id="5" name="Footer Placeholder 4">
            <a:extLst>
              <a:ext uri="{FF2B5EF4-FFF2-40B4-BE49-F238E27FC236}">
                <a16:creationId xmlns:a16="http://schemas.microsoft.com/office/drawing/2014/main" id="{C17F7BAD-E478-4131-B9FB-A993FC323B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97FE63-75EC-4869-BA9E-B80EE6186B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5AF4C-3E0B-46A5-A117-C9CB961FB8A2}" type="slidenum">
              <a:rPr lang="en-GB" smtClean="0"/>
              <a:t>‹#›</a:t>
            </a:fld>
            <a:endParaRPr lang="en-GB"/>
          </a:p>
        </p:txBody>
      </p:sp>
    </p:spTree>
    <p:extLst>
      <p:ext uri="{BB962C8B-B14F-4D97-AF65-F5344CB8AC3E}">
        <p14:creationId xmlns:p14="http://schemas.microsoft.com/office/powerpoint/2010/main" val="178178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758A67-927E-4192-BFE8-70C7EE528194}"/>
              </a:ext>
            </a:extLst>
          </p:cNvPr>
          <p:cNvSpPr txBox="1"/>
          <p:nvPr/>
        </p:nvSpPr>
        <p:spPr>
          <a:xfrm>
            <a:off x="616472" y="1996100"/>
            <a:ext cx="11939512" cy="2646878"/>
          </a:xfrm>
          <a:prstGeom prst="rect">
            <a:avLst/>
          </a:prstGeom>
          <a:noFill/>
        </p:spPr>
        <p:txBody>
          <a:bodyPr wrap="square" rtlCol="0" anchor="t">
            <a:spAutoFit/>
          </a:bodyPr>
          <a:lstStyle/>
          <a:p>
            <a:r>
              <a:rPr lang="en-GB" sz="16600" dirty="0">
                <a:solidFill>
                  <a:srgbClr val="1B587C"/>
                </a:solidFill>
              </a:rPr>
              <a:t>Q</a:t>
            </a:r>
            <a:r>
              <a:rPr lang="en-GB" sz="16600" dirty="0">
                <a:solidFill>
                  <a:srgbClr val="9F2936"/>
                </a:solidFill>
              </a:rPr>
              <a:t>U</a:t>
            </a:r>
            <a:r>
              <a:rPr lang="en-GB" sz="16600" dirty="0">
                <a:solidFill>
                  <a:srgbClr val="B45F07"/>
                </a:solidFill>
              </a:rPr>
              <a:t>I</a:t>
            </a:r>
            <a:r>
              <a:rPr lang="en-GB" sz="16600" dirty="0">
                <a:solidFill>
                  <a:srgbClr val="604878"/>
                </a:solidFill>
              </a:rPr>
              <a:t>Z </a:t>
            </a:r>
            <a:r>
              <a:rPr lang="en-GB" sz="16600" dirty="0">
                <a:solidFill>
                  <a:srgbClr val="4E8542"/>
                </a:solidFill>
              </a:rPr>
              <a:t>N</a:t>
            </a:r>
            <a:r>
              <a:rPr lang="en-GB" sz="16600" dirty="0">
                <a:solidFill>
                  <a:srgbClr val="1B587C"/>
                </a:solidFill>
              </a:rPr>
              <a:t>I</a:t>
            </a:r>
            <a:r>
              <a:rPr lang="en-GB" sz="16600" dirty="0">
                <a:solidFill>
                  <a:srgbClr val="9F2936"/>
                </a:solidFill>
              </a:rPr>
              <a:t>G</a:t>
            </a:r>
            <a:r>
              <a:rPr lang="en-GB" sz="16600" dirty="0">
                <a:solidFill>
                  <a:srgbClr val="B45F07"/>
                </a:solidFill>
              </a:rPr>
              <a:t>H</a:t>
            </a:r>
            <a:r>
              <a:rPr lang="en-GB" sz="16600" dirty="0">
                <a:solidFill>
                  <a:srgbClr val="604878"/>
                </a:solidFill>
              </a:rPr>
              <a:t>T</a:t>
            </a:r>
            <a:endParaRPr lang="en-GB" sz="16600" dirty="0">
              <a:solidFill>
                <a:srgbClr val="604878"/>
              </a:solidFill>
              <a:cs typeface="Calibri"/>
            </a:endParaRPr>
          </a:p>
        </p:txBody>
      </p:sp>
    </p:spTree>
    <p:extLst>
      <p:ext uri="{BB962C8B-B14F-4D97-AF65-F5344CB8AC3E}">
        <p14:creationId xmlns:p14="http://schemas.microsoft.com/office/powerpoint/2010/main" val="1767714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1634" y="2544120"/>
            <a:ext cx="5245331" cy="4757109"/>
          </a:xfrm>
        </p:spPr>
        <p:txBody>
          <a:bodyPr>
            <a:normAutofit/>
          </a:bodyPr>
          <a:lstStyle/>
          <a:p>
            <a:r>
              <a:rPr lang="en-US" sz="4400" dirty="0">
                <a:solidFill>
                  <a:schemeClr val="bg1"/>
                </a:solidFill>
              </a:rPr>
              <a:t>Which is the fourth oldest TV soap to be aired in the UK, which is still running? </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Q7</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2050" name="Picture 2" descr="Recycle Your Old Soap : 4 Steps - Instructables">
            <a:extLst>
              <a:ext uri="{FF2B5EF4-FFF2-40B4-BE49-F238E27FC236}">
                <a16:creationId xmlns:a16="http://schemas.microsoft.com/office/drawing/2014/main" id="{8B55BD36-C3C7-483A-B392-0B2617ABA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7038" y="2100891"/>
            <a:ext cx="4693328" cy="351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501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EB914F-EEDE-496C-B40C-7BAD5762B759}"/>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F659CDB-C070-4140-9292-E686F05BE4C3}"/>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97F72491-6FB9-4B42-8A7A-219A52C6576D}"/>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7" name="Rectangle 6">
            <a:extLst>
              <a:ext uri="{FF2B5EF4-FFF2-40B4-BE49-F238E27FC236}">
                <a16:creationId xmlns:a16="http://schemas.microsoft.com/office/drawing/2014/main" id="{BDE76742-0F40-4178-8F88-D39517F0280F}"/>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051E5B0-BB31-4255-94F4-565F44F72EA1}"/>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A4</a:t>
            </a:r>
          </a:p>
        </p:txBody>
      </p:sp>
      <p:sp>
        <p:nvSpPr>
          <p:cNvPr id="11" name="TextBox 10">
            <a:extLst>
              <a:ext uri="{FF2B5EF4-FFF2-40B4-BE49-F238E27FC236}">
                <a16:creationId xmlns:a16="http://schemas.microsoft.com/office/drawing/2014/main" id="{FDAE8AF4-C608-4AC2-B153-9ED844D898C6}"/>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2" name="Picture 1">
            <a:extLst>
              <a:ext uri="{FF2B5EF4-FFF2-40B4-BE49-F238E27FC236}">
                <a16:creationId xmlns:a16="http://schemas.microsoft.com/office/drawing/2014/main" id="{8D3E50A4-59E7-4DA8-8D4B-1F3B7509A3C6}"/>
              </a:ext>
            </a:extLst>
          </p:cNvPr>
          <p:cNvPicPr>
            <a:picLocks noChangeAspect="1"/>
          </p:cNvPicPr>
          <p:nvPr/>
        </p:nvPicPr>
        <p:blipFill>
          <a:blip r:embed="rId2"/>
          <a:stretch>
            <a:fillRect/>
          </a:stretch>
        </p:blipFill>
        <p:spPr>
          <a:xfrm>
            <a:off x="2042547" y="1742839"/>
            <a:ext cx="8106906" cy="3372321"/>
          </a:xfrm>
          <a:prstGeom prst="rect">
            <a:avLst/>
          </a:prstGeom>
        </p:spPr>
      </p:pic>
      <p:sp>
        <p:nvSpPr>
          <p:cNvPr id="10" name="TextBox 9">
            <a:extLst>
              <a:ext uri="{FF2B5EF4-FFF2-40B4-BE49-F238E27FC236}">
                <a16:creationId xmlns:a16="http://schemas.microsoft.com/office/drawing/2014/main" id="{CC048F0C-519C-4841-B2AB-3F4EBABE265A}"/>
              </a:ext>
            </a:extLst>
          </p:cNvPr>
          <p:cNvSpPr txBox="1"/>
          <p:nvPr/>
        </p:nvSpPr>
        <p:spPr>
          <a:xfrm>
            <a:off x="582930" y="4984750"/>
            <a:ext cx="113563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prstClr val="white"/>
                </a:solidFill>
                <a:effectLst/>
                <a:uLnTx/>
                <a:uFillTx/>
                <a:latin typeface="Calibri" panose="020F0502020204030204"/>
                <a:ea typeface="+mn-ea"/>
                <a:cs typeface="+mn-cs"/>
              </a:rPr>
              <a:t>The Body in the Library</a:t>
            </a:r>
          </a:p>
        </p:txBody>
      </p:sp>
    </p:spTree>
    <p:extLst>
      <p:ext uri="{BB962C8B-B14F-4D97-AF65-F5344CB8AC3E}">
        <p14:creationId xmlns:p14="http://schemas.microsoft.com/office/powerpoint/2010/main" val="406328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00A-0274-481B-8F50-B99918BF48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9A8056-6621-4571-AEBD-04D85DECEDB4}"/>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
            <a:extLst>
              <a:ext uri="{FF2B5EF4-FFF2-40B4-BE49-F238E27FC236}">
                <a16:creationId xmlns:a16="http://schemas.microsoft.com/office/drawing/2014/main" id="{E95EAFE1-8753-49C8-A58F-01E6BE8E22F2}"/>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8" name="Rectangle 7">
            <a:extLst>
              <a:ext uri="{FF2B5EF4-FFF2-40B4-BE49-F238E27FC236}">
                <a16:creationId xmlns:a16="http://schemas.microsoft.com/office/drawing/2014/main" id="{57EF515C-775D-4BD3-9EA5-D6D176302FB9}"/>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A15CE8-2390-4EC6-B627-FF21270E211F}"/>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A5</a:t>
            </a:r>
          </a:p>
        </p:txBody>
      </p:sp>
      <p:sp>
        <p:nvSpPr>
          <p:cNvPr id="12" name="TextBox 11">
            <a:extLst>
              <a:ext uri="{FF2B5EF4-FFF2-40B4-BE49-F238E27FC236}">
                <a16:creationId xmlns:a16="http://schemas.microsoft.com/office/drawing/2014/main" id="{FB7B35EF-C79D-497B-842D-F6C79B43A7D5}"/>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3" name="Picture 2">
            <a:extLst>
              <a:ext uri="{FF2B5EF4-FFF2-40B4-BE49-F238E27FC236}">
                <a16:creationId xmlns:a16="http://schemas.microsoft.com/office/drawing/2014/main" id="{2BD16082-3ABB-4560-A223-93B70F70216D}"/>
              </a:ext>
            </a:extLst>
          </p:cNvPr>
          <p:cNvPicPr>
            <a:picLocks noChangeAspect="1"/>
          </p:cNvPicPr>
          <p:nvPr/>
        </p:nvPicPr>
        <p:blipFill>
          <a:blip r:embed="rId2"/>
          <a:stretch>
            <a:fillRect/>
          </a:stretch>
        </p:blipFill>
        <p:spPr>
          <a:xfrm>
            <a:off x="2566495" y="1538023"/>
            <a:ext cx="7059010" cy="3781953"/>
          </a:xfrm>
          <a:prstGeom prst="rect">
            <a:avLst/>
          </a:prstGeom>
        </p:spPr>
      </p:pic>
    </p:spTree>
    <p:extLst>
      <p:ext uri="{BB962C8B-B14F-4D97-AF65-F5344CB8AC3E}">
        <p14:creationId xmlns:p14="http://schemas.microsoft.com/office/powerpoint/2010/main" val="1073782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00A-0274-481B-8F50-B99918BF48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9A8056-6621-4571-AEBD-04D85DECEDB4}"/>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
            <a:extLst>
              <a:ext uri="{FF2B5EF4-FFF2-40B4-BE49-F238E27FC236}">
                <a16:creationId xmlns:a16="http://schemas.microsoft.com/office/drawing/2014/main" id="{E95EAFE1-8753-49C8-A58F-01E6BE8E22F2}"/>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8" name="Rectangle 7">
            <a:extLst>
              <a:ext uri="{FF2B5EF4-FFF2-40B4-BE49-F238E27FC236}">
                <a16:creationId xmlns:a16="http://schemas.microsoft.com/office/drawing/2014/main" id="{57EF515C-775D-4BD3-9EA5-D6D176302FB9}"/>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A15CE8-2390-4EC6-B627-FF21270E211F}"/>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A5</a:t>
            </a:r>
          </a:p>
        </p:txBody>
      </p:sp>
      <p:sp>
        <p:nvSpPr>
          <p:cNvPr id="12" name="TextBox 11">
            <a:extLst>
              <a:ext uri="{FF2B5EF4-FFF2-40B4-BE49-F238E27FC236}">
                <a16:creationId xmlns:a16="http://schemas.microsoft.com/office/drawing/2014/main" id="{FB7B35EF-C79D-497B-842D-F6C79B43A7D5}"/>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3" name="Picture 2">
            <a:extLst>
              <a:ext uri="{FF2B5EF4-FFF2-40B4-BE49-F238E27FC236}">
                <a16:creationId xmlns:a16="http://schemas.microsoft.com/office/drawing/2014/main" id="{2BD16082-3ABB-4560-A223-93B70F70216D}"/>
              </a:ext>
            </a:extLst>
          </p:cNvPr>
          <p:cNvPicPr>
            <a:picLocks noChangeAspect="1"/>
          </p:cNvPicPr>
          <p:nvPr/>
        </p:nvPicPr>
        <p:blipFill>
          <a:blip r:embed="rId2"/>
          <a:stretch>
            <a:fillRect/>
          </a:stretch>
        </p:blipFill>
        <p:spPr>
          <a:xfrm>
            <a:off x="2566495" y="1538023"/>
            <a:ext cx="7059010" cy="3781953"/>
          </a:xfrm>
          <a:prstGeom prst="rect">
            <a:avLst/>
          </a:prstGeom>
        </p:spPr>
      </p:pic>
      <p:sp>
        <p:nvSpPr>
          <p:cNvPr id="10" name="TextBox 9">
            <a:extLst>
              <a:ext uri="{FF2B5EF4-FFF2-40B4-BE49-F238E27FC236}">
                <a16:creationId xmlns:a16="http://schemas.microsoft.com/office/drawing/2014/main" id="{89F0570F-CFBE-4C6C-A521-ADAF6E834B11}"/>
              </a:ext>
            </a:extLst>
          </p:cNvPr>
          <p:cNvSpPr txBox="1"/>
          <p:nvPr/>
        </p:nvSpPr>
        <p:spPr>
          <a:xfrm>
            <a:off x="582930" y="4984750"/>
            <a:ext cx="113563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prstClr val="white"/>
                </a:solidFill>
                <a:effectLst/>
                <a:uLnTx/>
                <a:uFillTx/>
                <a:latin typeface="Calibri" panose="020F0502020204030204"/>
                <a:ea typeface="+mn-ea"/>
                <a:cs typeface="+mn-cs"/>
              </a:rPr>
              <a:t>The Moving Finger</a:t>
            </a:r>
          </a:p>
        </p:txBody>
      </p:sp>
    </p:spTree>
    <p:extLst>
      <p:ext uri="{BB962C8B-B14F-4D97-AF65-F5344CB8AC3E}">
        <p14:creationId xmlns:p14="http://schemas.microsoft.com/office/powerpoint/2010/main" val="1115142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6DEEE-3D79-41B3-A0B2-86D637AEC40A}"/>
              </a:ext>
            </a:extLst>
          </p:cNvPr>
          <p:cNvSpPr txBox="1"/>
          <p:nvPr/>
        </p:nvSpPr>
        <p:spPr>
          <a:xfrm>
            <a:off x="676614" y="2643762"/>
            <a:ext cx="104604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9600" b="1">
                <a:solidFill>
                  <a:srgbClr val="604878"/>
                </a:solidFill>
              </a:rPr>
              <a:t>T</a:t>
            </a:r>
            <a:r>
              <a:rPr lang="en-GB" sz="9600" b="1">
                <a:solidFill>
                  <a:srgbClr val="1B587C"/>
                </a:solidFill>
              </a:rPr>
              <a:t>H</a:t>
            </a:r>
            <a:r>
              <a:rPr lang="en-GB" sz="9600" b="1">
                <a:solidFill>
                  <a:srgbClr val="B45F07"/>
                </a:solidFill>
              </a:rPr>
              <a:t>E</a:t>
            </a:r>
            <a:r>
              <a:rPr lang="en-GB" sz="9600" b="1"/>
              <a:t> </a:t>
            </a:r>
            <a:r>
              <a:rPr lang="en-GB" sz="9600" b="1">
                <a:solidFill>
                  <a:srgbClr val="9F2936"/>
                </a:solidFill>
              </a:rPr>
              <a:t>E</a:t>
            </a:r>
            <a:r>
              <a:rPr lang="en-GB" sz="9600" b="1">
                <a:solidFill>
                  <a:srgbClr val="4E8542"/>
                </a:solidFill>
              </a:rPr>
              <a:t>N</a:t>
            </a:r>
            <a:r>
              <a:rPr lang="en-GB" sz="9600" b="1">
                <a:solidFill>
                  <a:srgbClr val="604878"/>
                </a:solidFill>
              </a:rPr>
              <a:t>D</a:t>
            </a:r>
            <a:endParaRPr lang="en-US" sz="9600" b="1">
              <a:solidFill>
                <a:srgbClr val="604878"/>
              </a:solidFill>
              <a:cs typeface="Calibri"/>
            </a:endParaRPr>
          </a:p>
        </p:txBody>
      </p:sp>
    </p:spTree>
    <p:extLst>
      <p:ext uri="{BB962C8B-B14F-4D97-AF65-F5344CB8AC3E}">
        <p14:creationId xmlns:p14="http://schemas.microsoft.com/office/powerpoint/2010/main" val="426157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1634" y="2544120"/>
            <a:ext cx="5245331" cy="4757109"/>
          </a:xfrm>
        </p:spPr>
        <p:txBody>
          <a:bodyPr>
            <a:normAutofit/>
          </a:bodyPr>
          <a:lstStyle/>
          <a:p>
            <a:r>
              <a:rPr lang="en-US" sz="4400" dirty="0">
                <a:solidFill>
                  <a:schemeClr val="bg1"/>
                </a:solidFill>
              </a:rPr>
              <a:t>By both population and area, what is the fourth largest Channel island?</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Q8</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3074" name="Picture 2" descr="The Channel Islands travel | Europe - Lonely Planet">
            <a:extLst>
              <a:ext uri="{FF2B5EF4-FFF2-40B4-BE49-F238E27FC236}">
                <a16:creationId xmlns:a16="http://schemas.microsoft.com/office/drawing/2014/main" id="{CA133834-869A-41DA-BBF7-AEC46BB33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854" y="1917576"/>
            <a:ext cx="5591221" cy="372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1634" y="2544120"/>
            <a:ext cx="5245331" cy="4757109"/>
          </a:xfrm>
        </p:spPr>
        <p:txBody>
          <a:bodyPr>
            <a:normAutofit/>
          </a:bodyPr>
          <a:lstStyle/>
          <a:p>
            <a:r>
              <a:rPr lang="en-US" sz="4400" dirty="0">
                <a:solidFill>
                  <a:schemeClr val="bg1"/>
                </a:solidFill>
              </a:rPr>
              <a:t>What was the fourth James Bond film?</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10089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Q9</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4098" name="Picture 2" descr="James Bond flick No Time To Die 'faces second delay over rising US ...">
            <a:extLst>
              <a:ext uri="{FF2B5EF4-FFF2-40B4-BE49-F238E27FC236}">
                <a16:creationId xmlns:a16="http://schemas.microsoft.com/office/drawing/2014/main" id="{FCF0CA27-6E67-4619-B33B-65DCA4B9B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019" y="2106689"/>
            <a:ext cx="5857875"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12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850669" y="2038092"/>
            <a:ext cx="5245331" cy="4757109"/>
          </a:xfrm>
        </p:spPr>
        <p:txBody>
          <a:bodyPr>
            <a:normAutofit/>
          </a:bodyPr>
          <a:lstStyle/>
          <a:p>
            <a:r>
              <a:rPr lang="en-US" sz="4400" dirty="0">
                <a:solidFill>
                  <a:schemeClr val="bg1"/>
                </a:solidFill>
              </a:rPr>
              <a:t>In terms of revenue, what is the fourth largest major professional sports league in North America?</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10089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Q10</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4" name="Picture 3">
            <a:extLst>
              <a:ext uri="{FF2B5EF4-FFF2-40B4-BE49-F238E27FC236}">
                <a16:creationId xmlns:a16="http://schemas.microsoft.com/office/drawing/2014/main" id="{DDA6A93B-48ED-42FA-91D3-620B22FD3833}"/>
              </a:ext>
            </a:extLst>
          </p:cNvPr>
          <p:cNvPicPr>
            <a:picLocks noChangeAspect="1"/>
          </p:cNvPicPr>
          <p:nvPr/>
        </p:nvPicPr>
        <p:blipFill>
          <a:blip r:embed="rId2"/>
          <a:stretch>
            <a:fillRect/>
          </a:stretch>
        </p:blipFill>
        <p:spPr>
          <a:xfrm>
            <a:off x="6748971" y="1527235"/>
            <a:ext cx="4072908" cy="5058707"/>
          </a:xfrm>
          <a:prstGeom prst="rect">
            <a:avLst/>
          </a:prstGeom>
        </p:spPr>
      </p:pic>
    </p:spTree>
    <p:extLst>
      <p:ext uri="{BB962C8B-B14F-4D97-AF65-F5344CB8AC3E}">
        <p14:creationId xmlns:p14="http://schemas.microsoft.com/office/powerpoint/2010/main" val="3356279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DAC25-B24A-4A54-8E7C-A41671FDF131}"/>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9707" y="2018392"/>
            <a:ext cx="5530735" cy="4351712"/>
          </a:xfrm>
        </p:spPr>
        <p:txBody>
          <a:bodyPr>
            <a:noAutofit/>
          </a:bodyPr>
          <a:lstStyle/>
          <a:p>
            <a:r>
              <a:rPr lang="en-GB" sz="4400">
                <a:solidFill>
                  <a:schemeClr val="bg1"/>
                </a:solidFill>
              </a:rPr>
              <a:t>In Star Trek, who is this impish and omnipotent character who likes to tease Starfleet captains?</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Q1</a:t>
            </a:r>
          </a:p>
        </p:txBody>
      </p:sp>
      <p:pic>
        <p:nvPicPr>
          <p:cNvPr id="10" name="Picture 9" descr="A person holding a sign&#10;&#10;Description automatically generated">
            <a:extLst>
              <a:ext uri="{FF2B5EF4-FFF2-40B4-BE49-F238E27FC236}">
                <a16:creationId xmlns:a16="http://schemas.microsoft.com/office/drawing/2014/main" id="{D0AB23EF-1D27-4C4B-8988-262A60805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130" y="2018392"/>
            <a:ext cx="4613232" cy="3395749"/>
          </a:xfrm>
          <a:prstGeom prst="rect">
            <a:avLst/>
          </a:prstGeom>
        </p:spPr>
      </p:pic>
      <p:sp>
        <p:nvSpPr>
          <p:cNvPr id="11" name="TextBox 10">
            <a:extLst>
              <a:ext uri="{FF2B5EF4-FFF2-40B4-BE49-F238E27FC236}">
                <a16:creationId xmlns:a16="http://schemas.microsoft.com/office/drawing/2014/main" id="{D7579837-4E49-4D88-9AA0-742D9CA4F98F}"/>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550229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DDA37D-32D9-4990-A677-611DC54D3B6D}"/>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98267" y="3083255"/>
            <a:ext cx="5530735" cy="1404850"/>
          </a:xfrm>
        </p:spPr>
        <p:txBody>
          <a:bodyPr>
            <a:noAutofit/>
          </a:bodyPr>
          <a:lstStyle/>
          <a:p>
            <a:pPr algn="ctr"/>
            <a:r>
              <a:rPr lang="en-GB" sz="9600">
                <a:solidFill>
                  <a:schemeClr val="bg1"/>
                </a:solidFill>
              </a:rPr>
              <a:t>Q</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A1</a:t>
            </a:r>
          </a:p>
        </p:txBody>
      </p:sp>
      <p:pic>
        <p:nvPicPr>
          <p:cNvPr id="10" name="Picture 9" descr="A person holding a sign&#10;&#10;Description automatically generated">
            <a:extLst>
              <a:ext uri="{FF2B5EF4-FFF2-40B4-BE49-F238E27FC236}">
                <a16:creationId xmlns:a16="http://schemas.microsoft.com/office/drawing/2014/main" id="{D0AB23EF-1D27-4C4B-8988-262A60805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130" y="2045412"/>
            <a:ext cx="4613232" cy="3395749"/>
          </a:xfrm>
          <a:prstGeom prst="rect">
            <a:avLst/>
          </a:prstGeom>
        </p:spPr>
      </p:pic>
      <p:sp>
        <p:nvSpPr>
          <p:cNvPr id="11" name="TextBox 10">
            <a:extLst>
              <a:ext uri="{FF2B5EF4-FFF2-40B4-BE49-F238E27FC236}">
                <a16:creationId xmlns:a16="http://schemas.microsoft.com/office/drawing/2014/main" id="{9420938E-C290-4617-ABC6-70C7FDE1D121}"/>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404404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239F9E-7035-43E0-AB54-3AAF320C406F}"/>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picture containing airplane&#10;&#10;Description automatically generated">
            <a:extLst>
              <a:ext uri="{FF2B5EF4-FFF2-40B4-BE49-F238E27FC236}">
                <a16:creationId xmlns:a16="http://schemas.microsoft.com/office/drawing/2014/main" id="{A197FD85-D662-470A-B754-12821DF7B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9639" y="1660316"/>
            <a:ext cx="4935191" cy="3701394"/>
          </a:xfrm>
          <a:prstGeom prst="rect">
            <a:avLst/>
          </a:prstGeom>
        </p:spPr>
      </p:pic>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806334" y="1660315"/>
            <a:ext cx="5696184" cy="4441226"/>
          </a:xfrm>
        </p:spPr>
        <p:txBody>
          <a:bodyPr>
            <a:normAutofit/>
          </a:bodyPr>
          <a:lstStyle/>
          <a:p>
            <a:r>
              <a:rPr lang="en-GB" sz="4400">
                <a:solidFill>
                  <a:schemeClr val="bg1"/>
                </a:solidFill>
              </a:rPr>
              <a:t>In Roman numerals, what letter represents 500? </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Q2</a:t>
            </a:r>
          </a:p>
        </p:txBody>
      </p:sp>
      <p:sp>
        <p:nvSpPr>
          <p:cNvPr id="10" name="TextBox 9">
            <a:extLst>
              <a:ext uri="{FF2B5EF4-FFF2-40B4-BE49-F238E27FC236}">
                <a16:creationId xmlns:a16="http://schemas.microsoft.com/office/drawing/2014/main" id="{4C462651-5E93-41E2-AD92-3BC9CA6443EF}"/>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4032931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573562-5B10-4314-A94E-54CEF97F452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picture containing airplane&#10;&#10;Description automatically generated">
            <a:extLst>
              <a:ext uri="{FF2B5EF4-FFF2-40B4-BE49-F238E27FC236}">
                <a16:creationId xmlns:a16="http://schemas.microsoft.com/office/drawing/2014/main" id="{A197FD85-D662-470A-B754-12821DF7B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9639" y="1660316"/>
            <a:ext cx="4935191" cy="3701394"/>
          </a:xfrm>
          <a:prstGeom prst="rect">
            <a:avLst/>
          </a:prstGeom>
        </p:spPr>
      </p:pic>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52548" y="2853192"/>
            <a:ext cx="5696184" cy="1315641"/>
          </a:xfrm>
        </p:spPr>
        <p:txBody>
          <a:bodyPr>
            <a:normAutofit lnSpcReduction="10000"/>
          </a:bodyPr>
          <a:lstStyle/>
          <a:p>
            <a:pPr algn="ctr"/>
            <a:r>
              <a:rPr lang="en-GB" sz="9600">
                <a:solidFill>
                  <a:schemeClr val="bg1"/>
                </a:solidFill>
              </a:rPr>
              <a:t>D</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A2</a:t>
            </a:r>
          </a:p>
        </p:txBody>
      </p:sp>
      <p:sp>
        <p:nvSpPr>
          <p:cNvPr id="10" name="TextBox 9">
            <a:extLst>
              <a:ext uri="{FF2B5EF4-FFF2-40B4-BE49-F238E27FC236}">
                <a16:creationId xmlns:a16="http://schemas.microsoft.com/office/drawing/2014/main" id="{F4E2389D-0D1B-407D-87A8-AE460A8757F0}"/>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4066530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770E44-8C4F-4E3C-A36C-8253C4A8CC5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850406" y="1647376"/>
            <a:ext cx="6273602" cy="4756424"/>
          </a:xfrm>
        </p:spPr>
        <p:txBody>
          <a:bodyPr>
            <a:normAutofit/>
          </a:bodyPr>
          <a:lstStyle/>
          <a:p>
            <a:r>
              <a:rPr lang="en-GB" sz="4400">
                <a:solidFill>
                  <a:schemeClr val="bg1"/>
                </a:solidFill>
              </a:rPr>
              <a:t>What’s the longest letter in the English alphabet when spelled?</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Q3</a:t>
            </a:r>
          </a:p>
        </p:txBody>
      </p:sp>
      <p:pic>
        <p:nvPicPr>
          <p:cNvPr id="4" name="Picture 3">
            <a:extLst>
              <a:ext uri="{FF2B5EF4-FFF2-40B4-BE49-F238E27FC236}">
                <a16:creationId xmlns:a16="http://schemas.microsoft.com/office/drawing/2014/main" id="{8E9DD394-ED4C-4FE4-9D91-E1364EF8F19D}"/>
              </a:ext>
            </a:extLst>
          </p:cNvPr>
          <p:cNvPicPr>
            <a:picLocks noChangeAspect="1"/>
          </p:cNvPicPr>
          <p:nvPr/>
        </p:nvPicPr>
        <p:blipFill>
          <a:blip r:embed="rId2"/>
          <a:stretch>
            <a:fillRect/>
          </a:stretch>
        </p:blipFill>
        <p:spPr>
          <a:xfrm>
            <a:off x="7742533" y="1647376"/>
            <a:ext cx="3642519" cy="3642519"/>
          </a:xfrm>
          <a:prstGeom prst="rect">
            <a:avLst/>
          </a:prstGeom>
        </p:spPr>
      </p:pic>
      <p:sp>
        <p:nvSpPr>
          <p:cNvPr id="10" name="TextBox 9">
            <a:extLst>
              <a:ext uri="{FF2B5EF4-FFF2-40B4-BE49-F238E27FC236}">
                <a16:creationId xmlns:a16="http://schemas.microsoft.com/office/drawing/2014/main" id="{F7092924-5918-4973-BB5F-C91529FDC254}"/>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299223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87C688-6A4F-4BCB-BD47-31FBD2BA1396}"/>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42340" y="3156136"/>
            <a:ext cx="6273602" cy="1316111"/>
          </a:xfrm>
        </p:spPr>
        <p:txBody>
          <a:bodyPr>
            <a:normAutofit lnSpcReduction="10000"/>
          </a:bodyPr>
          <a:lstStyle/>
          <a:p>
            <a:pPr algn="ctr"/>
            <a:r>
              <a:rPr lang="en-GB" sz="9600">
                <a:solidFill>
                  <a:schemeClr val="bg1"/>
                </a:solidFill>
              </a:rPr>
              <a:t>W</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A3</a:t>
            </a:r>
          </a:p>
        </p:txBody>
      </p:sp>
      <p:pic>
        <p:nvPicPr>
          <p:cNvPr id="4" name="Picture 3">
            <a:extLst>
              <a:ext uri="{FF2B5EF4-FFF2-40B4-BE49-F238E27FC236}">
                <a16:creationId xmlns:a16="http://schemas.microsoft.com/office/drawing/2014/main" id="{8E9DD394-ED4C-4FE4-9D91-E1364EF8F19D}"/>
              </a:ext>
            </a:extLst>
          </p:cNvPr>
          <p:cNvPicPr>
            <a:picLocks noChangeAspect="1"/>
          </p:cNvPicPr>
          <p:nvPr/>
        </p:nvPicPr>
        <p:blipFill>
          <a:blip r:embed="rId2"/>
          <a:stretch>
            <a:fillRect/>
          </a:stretch>
        </p:blipFill>
        <p:spPr>
          <a:xfrm>
            <a:off x="7742533" y="1647376"/>
            <a:ext cx="3642519" cy="3642519"/>
          </a:xfrm>
          <a:prstGeom prst="rect">
            <a:avLst/>
          </a:prstGeom>
        </p:spPr>
      </p:pic>
      <p:sp>
        <p:nvSpPr>
          <p:cNvPr id="10" name="TextBox 9">
            <a:extLst>
              <a:ext uri="{FF2B5EF4-FFF2-40B4-BE49-F238E27FC236}">
                <a16:creationId xmlns:a16="http://schemas.microsoft.com/office/drawing/2014/main" id="{5CC338C1-678B-418E-B3A8-0CA81EDF5890}"/>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855708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64771" y="1687485"/>
            <a:ext cx="11097491" cy="4206240"/>
          </a:xfrm>
        </p:spPr>
        <p:txBody>
          <a:bodyPr>
            <a:noAutofit/>
          </a:bodyPr>
          <a:lstStyle/>
          <a:p>
            <a:r>
              <a:rPr lang="en-GB" sz="4400" dirty="0">
                <a:solidFill>
                  <a:schemeClr val="bg1"/>
                </a:solidFill>
              </a:rPr>
              <a:t>Round 1 is in two parts, each has five questions.</a:t>
            </a:r>
          </a:p>
          <a:p>
            <a:endParaRPr lang="en-GB" sz="2000" dirty="0">
              <a:solidFill>
                <a:schemeClr val="bg1"/>
              </a:solidFill>
            </a:endParaRPr>
          </a:p>
          <a:p>
            <a:r>
              <a:rPr lang="en-GB" sz="4400" dirty="0">
                <a:solidFill>
                  <a:schemeClr val="bg1"/>
                </a:solidFill>
              </a:rPr>
              <a:t>The answers to part 1 are all </a:t>
            </a:r>
            <a:r>
              <a:rPr lang="en-GB" sz="4400" b="1" dirty="0">
                <a:solidFill>
                  <a:srgbClr val="604878"/>
                </a:solidFill>
              </a:rPr>
              <a:t>ONE</a:t>
            </a:r>
            <a:r>
              <a:rPr lang="en-GB" sz="4400" dirty="0">
                <a:solidFill>
                  <a:schemeClr val="bg1"/>
                </a:solidFill>
              </a:rPr>
              <a:t> letter.</a:t>
            </a:r>
            <a:br>
              <a:rPr lang="en-GB" sz="4400" dirty="0">
                <a:solidFill>
                  <a:schemeClr val="bg1"/>
                </a:solidFill>
              </a:rPr>
            </a:br>
            <a:endParaRPr lang="en-GB" sz="4400" dirty="0">
              <a:solidFill>
                <a:schemeClr val="bg1"/>
              </a:solidFill>
            </a:endParaRPr>
          </a:p>
          <a:p>
            <a:r>
              <a:rPr lang="en-GB" sz="4400" b="1" dirty="0">
                <a:solidFill>
                  <a:srgbClr val="604878"/>
                </a:solidFill>
              </a:rPr>
              <a:t>5</a:t>
            </a:r>
            <a:r>
              <a:rPr lang="en-GB" sz="4400" dirty="0">
                <a:solidFill>
                  <a:schemeClr val="bg1"/>
                </a:solidFill>
              </a:rPr>
              <a:t> questions total.</a:t>
            </a:r>
            <a:br>
              <a:rPr lang="en-GB" sz="4400" dirty="0">
                <a:solidFill>
                  <a:schemeClr val="bg1"/>
                </a:solidFill>
              </a:rPr>
            </a:br>
            <a:br>
              <a:rPr lang="en-GB" sz="4400" dirty="0">
                <a:solidFill>
                  <a:schemeClr val="bg1"/>
                </a:solidFill>
              </a:rPr>
            </a:br>
            <a:r>
              <a:rPr lang="en-GB" sz="4400" b="1" dirty="0">
                <a:solidFill>
                  <a:srgbClr val="604878"/>
                </a:solidFill>
              </a:rPr>
              <a:t>1/26</a:t>
            </a:r>
            <a:r>
              <a:rPr lang="en-GB" sz="4400" dirty="0">
                <a:solidFill>
                  <a:schemeClr val="bg1"/>
                </a:solidFill>
              </a:rPr>
              <a:t> chance to get it right if you don’t know it!</a:t>
            </a:r>
          </a:p>
        </p:txBody>
      </p:sp>
      <p:sp>
        <p:nvSpPr>
          <p:cNvPr id="9" name="Rectangle 8">
            <a:extLst>
              <a:ext uri="{FF2B5EF4-FFF2-40B4-BE49-F238E27FC236}">
                <a16:creationId xmlns:a16="http://schemas.microsoft.com/office/drawing/2014/main" id="{5A72135A-D540-4022-8753-F9752851405B}"/>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TextBox 9">
            <a:extLst>
              <a:ext uri="{FF2B5EF4-FFF2-40B4-BE49-F238E27FC236}">
                <a16:creationId xmlns:a16="http://schemas.microsoft.com/office/drawing/2014/main" id="{809BDC08-0C61-4E99-B2F7-5E904F4E69F3}"/>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4191412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376F12-37F3-4D1B-82F3-64680942BAD0}"/>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821312" y="1670072"/>
            <a:ext cx="5615510" cy="4624106"/>
          </a:xfrm>
        </p:spPr>
        <p:txBody>
          <a:bodyPr>
            <a:normAutofit/>
          </a:bodyPr>
          <a:lstStyle/>
          <a:p>
            <a:r>
              <a:rPr lang="en-GB" sz="4400">
                <a:solidFill>
                  <a:schemeClr val="bg1"/>
                </a:solidFill>
              </a:rPr>
              <a:t>What’s the letter used to name the series of vitamins including niacin and riboflavin?</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Q4</a:t>
            </a:r>
          </a:p>
        </p:txBody>
      </p:sp>
      <p:pic>
        <p:nvPicPr>
          <p:cNvPr id="4" name="Picture 3">
            <a:extLst>
              <a:ext uri="{FF2B5EF4-FFF2-40B4-BE49-F238E27FC236}">
                <a16:creationId xmlns:a16="http://schemas.microsoft.com/office/drawing/2014/main" id="{24D48B72-B2E9-4979-8FE7-5EF72AA47DE3}"/>
              </a:ext>
            </a:extLst>
          </p:cNvPr>
          <p:cNvPicPr>
            <a:picLocks noChangeAspect="1"/>
          </p:cNvPicPr>
          <p:nvPr/>
        </p:nvPicPr>
        <p:blipFill>
          <a:blip r:embed="rId2"/>
          <a:stretch>
            <a:fillRect/>
          </a:stretch>
        </p:blipFill>
        <p:spPr>
          <a:xfrm>
            <a:off x="7074651" y="1670072"/>
            <a:ext cx="4476750" cy="4095750"/>
          </a:xfrm>
          <a:prstGeom prst="rect">
            <a:avLst/>
          </a:prstGeom>
        </p:spPr>
      </p:pic>
      <p:sp>
        <p:nvSpPr>
          <p:cNvPr id="10" name="TextBox 9">
            <a:extLst>
              <a:ext uri="{FF2B5EF4-FFF2-40B4-BE49-F238E27FC236}">
                <a16:creationId xmlns:a16="http://schemas.microsoft.com/office/drawing/2014/main" id="{66CA3A87-391C-407F-803F-4488ECA05651}"/>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117140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B1BE4-FAB0-4A12-B254-58499334683B}"/>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530367" y="3058770"/>
            <a:ext cx="5615510" cy="1318353"/>
          </a:xfrm>
        </p:spPr>
        <p:txBody>
          <a:bodyPr>
            <a:normAutofit lnSpcReduction="10000"/>
          </a:bodyPr>
          <a:lstStyle/>
          <a:p>
            <a:pPr algn="ctr"/>
            <a:r>
              <a:rPr lang="en-GB" sz="9600">
                <a:solidFill>
                  <a:schemeClr val="bg1"/>
                </a:solidFill>
              </a:rPr>
              <a:t>B</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A4</a:t>
            </a:r>
          </a:p>
        </p:txBody>
      </p:sp>
      <p:pic>
        <p:nvPicPr>
          <p:cNvPr id="4" name="Picture 3">
            <a:extLst>
              <a:ext uri="{FF2B5EF4-FFF2-40B4-BE49-F238E27FC236}">
                <a16:creationId xmlns:a16="http://schemas.microsoft.com/office/drawing/2014/main" id="{24D48B72-B2E9-4979-8FE7-5EF72AA47DE3}"/>
              </a:ext>
            </a:extLst>
          </p:cNvPr>
          <p:cNvPicPr>
            <a:picLocks noChangeAspect="1"/>
          </p:cNvPicPr>
          <p:nvPr/>
        </p:nvPicPr>
        <p:blipFill>
          <a:blip r:embed="rId2"/>
          <a:stretch>
            <a:fillRect/>
          </a:stretch>
        </p:blipFill>
        <p:spPr>
          <a:xfrm>
            <a:off x="7074651" y="1670072"/>
            <a:ext cx="4476750" cy="4095750"/>
          </a:xfrm>
          <a:prstGeom prst="rect">
            <a:avLst/>
          </a:prstGeom>
        </p:spPr>
      </p:pic>
      <p:sp>
        <p:nvSpPr>
          <p:cNvPr id="10" name="TextBox 9">
            <a:extLst>
              <a:ext uri="{FF2B5EF4-FFF2-40B4-BE49-F238E27FC236}">
                <a16:creationId xmlns:a16="http://schemas.microsoft.com/office/drawing/2014/main" id="{033391E0-E411-41D6-A93D-339D276CD963}"/>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395038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B12C0B-4647-4434-8FA0-28665077A7BD}"/>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5245331" cy="4757109"/>
          </a:xfrm>
        </p:spPr>
        <p:txBody>
          <a:bodyPr>
            <a:normAutofit/>
          </a:bodyPr>
          <a:lstStyle/>
          <a:p>
            <a:r>
              <a:rPr lang="en-GB" sz="4400">
                <a:solidFill>
                  <a:schemeClr val="bg1"/>
                </a:solidFill>
              </a:rPr>
              <a:t>What’s the name of Will Smith’s character in the film “Men in Black”?</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Q5</a:t>
            </a:r>
          </a:p>
        </p:txBody>
      </p:sp>
      <p:pic>
        <p:nvPicPr>
          <p:cNvPr id="4" name="Picture 3">
            <a:extLst>
              <a:ext uri="{FF2B5EF4-FFF2-40B4-BE49-F238E27FC236}">
                <a16:creationId xmlns:a16="http://schemas.microsoft.com/office/drawing/2014/main" id="{F9B9DFFF-0BB2-48C4-8F28-8D294B704D77}"/>
              </a:ext>
            </a:extLst>
          </p:cNvPr>
          <p:cNvPicPr>
            <a:picLocks noChangeAspect="1"/>
          </p:cNvPicPr>
          <p:nvPr/>
        </p:nvPicPr>
        <p:blipFill>
          <a:blip r:embed="rId2"/>
          <a:stretch>
            <a:fillRect/>
          </a:stretch>
        </p:blipFill>
        <p:spPr>
          <a:xfrm>
            <a:off x="7236576" y="1760069"/>
            <a:ext cx="4273781" cy="4461827"/>
          </a:xfrm>
          <a:prstGeom prst="rect">
            <a:avLst/>
          </a:prstGeom>
        </p:spPr>
      </p:pic>
      <p:sp>
        <p:nvSpPr>
          <p:cNvPr id="10" name="TextBox 9">
            <a:extLst>
              <a:ext uri="{FF2B5EF4-FFF2-40B4-BE49-F238E27FC236}">
                <a16:creationId xmlns:a16="http://schemas.microsoft.com/office/drawing/2014/main" id="{1CB519A9-B423-48E6-9B43-25B8B5E93533}"/>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271256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C42004-9408-45F4-9882-96CE6582DDE0}"/>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3324849"/>
            <a:ext cx="5245331" cy="1332266"/>
          </a:xfrm>
        </p:spPr>
        <p:txBody>
          <a:bodyPr>
            <a:normAutofit lnSpcReduction="10000"/>
          </a:bodyPr>
          <a:lstStyle/>
          <a:p>
            <a:pPr algn="ctr"/>
            <a:r>
              <a:rPr lang="en-GB" sz="9600">
                <a:solidFill>
                  <a:schemeClr val="bg1"/>
                </a:solidFill>
              </a:rPr>
              <a:t>J</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A5</a:t>
            </a:r>
          </a:p>
        </p:txBody>
      </p:sp>
      <p:pic>
        <p:nvPicPr>
          <p:cNvPr id="4" name="Picture 3">
            <a:extLst>
              <a:ext uri="{FF2B5EF4-FFF2-40B4-BE49-F238E27FC236}">
                <a16:creationId xmlns:a16="http://schemas.microsoft.com/office/drawing/2014/main" id="{F9B9DFFF-0BB2-48C4-8F28-8D294B704D77}"/>
              </a:ext>
            </a:extLst>
          </p:cNvPr>
          <p:cNvPicPr>
            <a:picLocks noChangeAspect="1"/>
          </p:cNvPicPr>
          <p:nvPr/>
        </p:nvPicPr>
        <p:blipFill>
          <a:blip r:embed="rId2"/>
          <a:stretch>
            <a:fillRect/>
          </a:stretch>
        </p:blipFill>
        <p:spPr>
          <a:xfrm>
            <a:off x="7236576" y="1760069"/>
            <a:ext cx="4273781" cy="4461827"/>
          </a:xfrm>
          <a:prstGeom prst="rect">
            <a:avLst/>
          </a:prstGeom>
        </p:spPr>
      </p:pic>
      <p:sp>
        <p:nvSpPr>
          <p:cNvPr id="10" name="TextBox 9">
            <a:extLst>
              <a:ext uri="{FF2B5EF4-FFF2-40B4-BE49-F238E27FC236}">
                <a16:creationId xmlns:a16="http://schemas.microsoft.com/office/drawing/2014/main" id="{AD3B2DA1-060B-4026-9AEE-6116E8CBE296}"/>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1829232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576454"/>
            <a:ext cx="5245331" cy="4757109"/>
          </a:xfrm>
        </p:spPr>
        <p:txBody>
          <a:bodyPr>
            <a:normAutofit lnSpcReduction="10000"/>
          </a:bodyPr>
          <a:lstStyle/>
          <a:p>
            <a:r>
              <a:rPr lang="en-US" sz="4400" dirty="0">
                <a:solidFill>
                  <a:schemeClr val="bg1"/>
                </a:solidFill>
              </a:rPr>
              <a:t>Athos, </a:t>
            </a:r>
            <a:r>
              <a:rPr lang="en-US" sz="4400" dirty="0" err="1">
                <a:solidFill>
                  <a:schemeClr val="bg1"/>
                </a:solidFill>
              </a:rPr>
              <a:t>Porthos</a:t>
            </a:r>
            <a:r>
              <a:rPr lang="en-US" sz="4400" dirty="0">
                <a:solidFill>
                  <a:schemeClr val="bg1"/>
                </a:solidFill>
              </a:rPr>
              <a:t> and Aramis were the 3 musketeers. What was the name of their friend, who following the Siege of La Rochelle, became the "fourth musketeer"? </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1026" name="Picture 2" descr="Watch Dogtanian and the Three Muskehounds Season 1 | Prime Video">
            <a:extLst>
              <a:ext uri="{FF2B5EF4-FFF2-40B4-BE49-F238E27FC236}">
                <a16:creationId xmlns:a16="http://schemas.microsoft.com/office/drawing/2014/main" id="{5A5D048A-7A22-48C5-BFB3-3DE52A6F7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438" y="2138086"/>
            <a:ext cx="4714919" cy="341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2013294" y="3272089"/>
            <a:ext cx="5245331" cy="4757109"/>
          </a:xfrm>
        </p:spPr>
        <p:txBody>
          <a:bodyPr>
            <a:normAutofit/>
          </a:bodyPr>
          <a:lstStyle/>
          <a:p>
            <a:r>
              <a:rPr lang="en-GB" sz="4400" dirty="0" err="1">
                <a:solidFill>
                  <a:schemeClr val="bg1"/>
                </a:solidFill>
              </a:rPr>
              <a:t>D'Artagnan</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A6</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6146" name="Picture 2">
            <a:extLst>
              <a:ext uri="{FF2B5EF4-FFF2-40B4-BE49-F238E27FC236}">
                <a16:creationId xmlns:a16="http://schemas.microsoft.com/office/drawing/2014/main" id="{768E1835-5EF0-4320-9378-BE9429488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398" y="1571347"/>
            <a:ext cx="3222594" cy="483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458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1634" y="2544120"/>
            <a:ext cx="5245331" cy="4757109"/>
          </a:xfrm>
        </p:spPr>
        <p:txBody>
          <a:bodyPr>
            <a:normAutofit/>
          </a:bodyPr>
          <a:lstStyle/>
          <a:p>
            <a:r>
              <a:rPr lang="en-US" sz="4400" dirty="0">
                <a:solidFill>
                  <a:schemeClr val="bg1"/>
                </a:solidFill>
              </a:rPr>
              <a:t>Which is the fourth oldest TV soap to be aired in the UK, which is still running? </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7</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2050" name="Picture 2" descr="Recycle Your Old Soap : 4 Steps - Instructables">
            <a:extLst>
              <a:ext uri="{FF2B5EF4-FFF2-40B4-BE49-F238E27FC236}">
                <a16:creationId xmlns:a16="http://schemas.microsoft.com/office/drawing/2014/main" id="{8B55BD36-C3C7-483A-B392-0B2617ABA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7038" y="2100891"/>
            <a:ext cx="4693328" cy="351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30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1634" y="2544120"/>
            <a:ext cx="5245331" cy="4757109"/>
          </a:xfrm>
        </p:spPr>
        <p:txBody>
          <a:bodyPr>
            <a:normAutofit/>
          </a:bodyPr>
          <a:lstStyle/>
          <a:p>
            <a:r>
              <a:rPr lang="en-US" sz="4400" dirty="0" err="1">
                <a:solidFill>
                  <a:schemeClr val="bg1"/>
                </a:solidFill>
              </a:rPr>
              <a:t>Neighbours</a:t>
            </a:r>
            <a:endParaRPr lang="en-US" sz="4400" dirty="0">
              <a:solidFill>
                <a:schemeClr val="bg1"/>
              </a:solidFill>
            </a:endParaRPr>
          </a:p>
          <a:p>
            <a:endParaRPr lang="en-US" sz="4400" dirty="0">
              <a:solidFill>
                <a:schemeClr val="bg1"/>
              </a:solidFill>
            </a:endParaRPr>
          </a:p>
          <a:p>
            <a:r>
              <a:rPr lang="en-US" sz="4400" dirty="0">
                <a:solidFill>
                  <a:schemeClr val="bg1"/>
                </a:solidFill>
              </a:rPr>
              <a:t>November 1986</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7</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12290" name="Picture 2" descr="No kissing, no fighting as TV soap 'Neighbours' resumes filming ...">
            <a:extLst>
              <a:ext uri="{FF2B5EF4-FFF2-40B4-BE49-F238E27FC236}">
                <a16:creationId xmlns:a16="http://schemas.microsoft.com/office/drawing/2014/main" id="{D9F925C6-48F4-4D3D-992C-B10EF1B72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956" y="2148396"/>
            <a:ext cx="6202532" cy="348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36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1634" y="2544120"/>
            <a:ext cx="5245331" cy="4757109"/>
          </a:xfrm>
        </p:spPr>
        <p:txBody>
          <a:bodyPr>
            <a:normAutofit/>
          </a:bodyPr>
          <a:lstStyle/>
          <a:p>
            <a:r>
              <a:rPr lang="en-US" sz="4400" dirty="0">
                <a:solidFill>
                  <a:schemeClr val="bg1"/>
                </a:solidFill>
              </a:rPr>
              <a:t>By both population and area, what is the fourth largest Channel island?</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8</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3074" name="Picture 2" descr="The Channel Islands travel | Europe - Lonely Planet">
            <a:extLst>
              <a:ext uri="{FF2B5EF4-FFF2-40B4-BE49-F238E27FC236}">
                <a16:creationId xmlns:a16="http://schemas.microsoft.com/office/drawing/2014/main" id="{CA133834-869A-41DA-BBF7-AEC46BB33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854" y="1917576"/>
            <a:ext cx="5591221" cy="372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431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2194560" y="3192190"/>
            <a:ext cx="5245331" cy="4757109"/>
          </a:xfrm>
        </p:spPr>
        <p:txBody>
          <a:bodyPr>
            <a:normAutofit/>
          </a:bodyPr>
          <a:lstStyle/>
          <a:p>
            <a:r>
              <a:rPr lang="en-GB" sz="4400" dirty="0">
                <a:solidFill>
                  <a:schemeClr val="bg1"/>
                </a:solidFill>
              </a:rPr>
              <a:t>Sark</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8</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13314" name="Picture 2" descr="Sark during the German occupation of the Channel Islands - Wikipedia">
            <a:extLst>
              <a:ext uri="{FF2B5EF4-FFF2-40B4-BE49-F238E27FC236}">
                <a16:creationId xmlns:a16="http://schemas.microsoft.com/office/drawing/2014/main" id="{08612909-6AF5-4E9E-8943-61195D11D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151" y="1917592"/>
            <a:ext cx="6319201" cy="41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62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47F727-B3BE-4D98-81AF-9FD2F8193D9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9707" y="2056222"/>
            <a:ext cx="5530735" cy="4351712"/>
          </a:xfrm>
        </p:spPr>
        <p:txBody>
          <a:bodyPr>
            <a:noAutofit/>
          </a:bodyPr>
          <a:lstStyle/>
          <a:p>
            <a:r>
              <a:rPr lang="en-GB" sz="4400">
                <a:solidFill>
                  <a:schemeClr val="bg1"/>
                </a:solidFill>
              </a:rPr>
              <a:t>In Star Trek, who is this impish and omnipotent character who likes to tease Starfleet captains?</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Q1</a:t>
            </a:r>
          </a:p>
        </p:txBody>
      </p:sp>
      <p:pic>
        <p:nvPicPr>
          <p:cNvPr id="10" name="Picture 9" descr="A person holding a sign&#10;&#10;Description automatically generated">
            <a:extLst>
              <a:ext uri="{FF2B5EF4-FFF2-40B4-BE49-F238E27FC236}">
                <a16:creationId xmlns:a16="http://schemas.microsoft.com/office/drawing/2014/main" id="{D0AB23EF-1D27-4C4B-8988-262A60805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130" y="2056222"/>
            <a:ext cx="4613232" cy="3395749"/>
          </a:xfrm>
          <a:prstGeom prst="rect">
            <a:avLst/>
          </a:prstGeom>
        </p:spPr>
      </p:pic>
      <p:sp>
        <p:nvSpPr>
          <p:cNvPr id="14" name="TextBox 13">
            <a:extLst>
              <a:ext uri="{FF2B5EF4-FFF2-40B4-BE49-F238E27FC236}">
                <a16:creationId xmlns:a16="http://schemas.microsoft.com/office/drawing/2014/main" id="{08CD84C8-491D-4C3B-859E-F2DC91D1743C}"/>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3408636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1634" y="2544120"/>
            <a:ext cx="5245331" cy="4757109"/>
          </a:xfrm>
        </p:spPr>
        <p:txBody>
          <a:bodyPr>
            <a:normAutofit/>
          </a:bodyPr>
          <a:lstStyle/>
          <a:p>
            <a:r>
              <a:rPr lang="en-US" sz="4400" dirty="0">
                <a:solidFill>
                  <a:schemeClr val="bg1"/>
                </a:solidFill>
              </a:rPr>
              <a:t>What was the fourth James Bond film?</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10089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9</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4098" name="Picture 2" descr="James Bond flick No Time To Die 'faces second delay over rising US ...">
            <a:extLst>
              <a:ext uri="{FF2B5EF4-FFF2-40B4-BE49-F238E27FC236}">
                <a16:creationId xmlns:a16="http://schemas.microsoft.com/office/drawing/2014/main" id="{FCF0CA27-6E67-4619-B33B-65DCA4B9B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019" y="2106689"/>
            <a:ext cx="5857875"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177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287661" y="3192190"/>
            <a:ext cx="5245331" cy="4757109"/>
          </a:xfrm>
        </p:spPr>
        <p:txBody>
          <a:bodyPr>
            <a:normAutofit/>
          </a:bodyPr>
          <a:lstStyle/>
          <a:p>
            <a:r>
              <a:rPr lang="en-GB" sz="4400" dirty="0" err="1">
                <a:solidFill>
                  <a:schemeClr val="bg1"/>
                </a:solidFill>
              </a:rPr>
              <a:t>Thunderball</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10089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9</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14338" name="Picture 2" descr="National Lottery Thunderball results for tonight's Tuesday March ...">
            <a:extLst>
              <a:ext uri="{FF2B5EF4-FFF2-40B4-BE49-F238E27FC236}">
                <a16:creationId xmlns:a16="http://schemas.microsoft.com/office/drawing/2014/main" id="{40C57396-FB3B-4BB1-899F-DFA441741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952" y="1754912"/>
            <a:ext cx="4624619" cy="421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517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850669" y="2038092"/>
            <a:ext cx="5245331" cy="4757109"/>
          </a:xfrm>
        </p:spPr>
        <p:txBody>
          <a:bodyPr>
            <a:normAutofit/>
          </a:bodyPr>
          <a:lstStyle/>
          <a:p>
            <a:r>
              <a:rPr lang="en-US" sz="4400" dirty="0">
                <a:solidFill>
                  <a:schemeClr val="bg1"/>
                </a:solidFill>
              </a:rPr>
              <a:t>In terms of revenue, what is the fourth largest major professional sports league in North America?</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10089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10</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4" name="Picture 3">
            <a:extLst>
              <a:ext uri="{FF2B5EF4-FFF2-40B4-BE49-F238E27FC236}">
                <a16:creationId xmlns:a16="http://schemas.microsoft.com/office/drawing/2014/main" id="{DDA6A93B-48ED-42FA-91D3-620B22FD3833}"/>
              </a:ext>
            </a:extLst>
          </p:cNvPr>
          <p:cNvPicPr>
            <a:picLocks noChangeAspect="1"/>
          </p:cNvPicPr>
          <p:nvPr/>
        </p:nvPicPr>
        <p:blipFill>
          <a:blip r:embed="rId2"/>
          <a:stretch>
            <a:fillRect/>
          </a:stretch>
        </p:blipFill>
        <p:spPr>
          <a:xfrm>
            <a:off x="6748971" y="1527235"/>
            <a:ext cx="4072908" cy="5058707"/>
          </a:xfrm>
          <a:prstGeom prst="rect">
            <a:avLst/>
          </a:prstGeom>
        </p:spPr>
      </p:pic>
    </p:spTree>
    <p:extLst>
      <p:ext uri="{BB962C8B-B14F-4D97-AF65-F5344CB8AC3E}">
        <p14:creationId xmlns:p14="http://schemas.microsoft.com/office/powerpoint/2010/main" val="41492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225118" y="3107184"/>
            <a:ext cx="4870882" cy="3688017"/>
          </a:xfrm>
        </p:spPr>
        <p:txBody>
          <a:bodyPr>
            <a:normAutofit/>
          </a:bodyPr>
          <a:lstStyle/>
          <a:p>
            <a:r>
              <a:rPr lang="en-GB" sz="4400" dirty="0">
                <a:solidFill>
                  <a:schemeClr val="bg1"/>
                </a:solidFill>
              </a:rPr>
              <a:t>NHL with $3.7bn</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10089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10</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pic>
        <p:nvPicPr>
          <p:cNvPr id="15362" name="Picture 2" descr="Amazon.com: NHL 18 - Xbox One: Electronic Arts: Video Games">
            <a:extLst>
              <a:ext uri="{FF2B5EF4-FFF2-40B4-BE49-F238E27FC236}">
                <a16:creationId xmlns:a16="http://schemas.microsoft.com/office/drawing/2014/main" id="{7C6C7FA6-21CF-4BF6-92C7-3E09AAEE4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916" y="1596593"/>
            <a:ext cx="3874963" cy="5025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36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04371E-A5A2-4276-8853-09B5593D7A7D}"/>
              </a:ext>
            </a:extLst>
          </p:cNvPr>
          <p:cNvSpPr/>
          <p:nvPr/>
        </p:nvSpPr>
        <p:spPr>
          <a:xfrm>
            <a:off x="2194560" y="0"/>
            <a:ext cx="9997440" cy="1107996"/>
          </a:xfrm>
          <a:prstGeom prst="rect">
            <a:avLst/>
          </a:prstGeom>
          <a:ln>
            <a:solidFill>
              <a:srgbClr val="1A4E6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 name="Popbitch-Popquiz-__-April-5th-2020">
            <a:hlinkClick r:id="" action="ppaction://media"/>
            <a:extLst>
              <a:ext uri="{FF2B5EF4-FFF2-40B4-BE49-F238E27FC236}">
                <a16:creationId xmlns:a16="http://schemas.microsoft.com/office/drawing/2014/main" id="{5CF238DB-943D-4DDB-83FC-4D23EE8B1B2C}"/>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p:blipFill>
        <p:spPr>
          <a:xfrm>
            <a:off x="7908174" y="2236967"/>
            <a:ext cx="2384066" cy="2384066"/>
          </a:xfrm>
          <a:prstGeom prst="rect">
            <a:avLst/>
          </a:prstGeom>
          <a:ln>
            <a:noFill/>
          </a:ln>
          <a:effectLst>
            <a:softEdge rad="112500"/>
          </a:effectLst>
        </p:spPr>
      </p:pic>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1B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2</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097279" y="2236967"/>
            <a:ext cx="7040881" cy="3922764"/>
          </a:xfrm>
        </p:spPr>
        <p:txBody>
          <a:bodyPr>
            <a:normAutofit fontScale="70000" lnSpcReduction="20000"/>
          </a:bodyPr>
          <a:lstStyle/>
          <a:p>
            <a:r>
              <a:rPr lang="en-GB" sz="4400">
                <a:solidFill>
                  <a:schemeClr val="bg1"/>
                </a:solidFill>
              </a:rPr>
              <a:t>Guess the </a:t>
            </a:r>
            <a:r>
              <a:rPr lang="en-GB" sz="4400" b="1">
                <a:solidFill>
                  <a:srgbClr val="1B587C"/>
                </a:solidFill>
              </a:rPr>
              <a:t>NAME</a:t>
            </a:r>
            <a:r>
              <a:rPr lang="en-GB" sz="4400">
                <a:solidFill>
                  <a:schemeClr val="bg1"/>
                </a:solidFill>
              </a:rPr>
              <a:t> and the </a:t>
            </a:r>
            <a:r>
              <a:rPr lang="en-GB" sz="4400" b="1">
                <a:solidFill>
                  <a:srgbClr val="1B587C"/>
                </a:solidFill>
              </a:rPr>
              <a:t>ARTIST</a:t>
            </a:r>
            <a:r>
              <a:rPr lang="en-GB" sz="4400">
                <a:solidFill>
                  <a:schemeClr val="bg1"/>
                </a:solidFill>
              </a:rPr>
              <a:t> of each of these </a:t>
            </a:r>
            <a:r>
              <a:rPr lang="en-GB" sz="4400" b="1">
                <a:solidFill>
                  <a:srgbClr val="1B587C"/>
                </a:solidFill>
              </a:rPr>
              <a:t>10</a:t>
            </a:r>
            <a:r>
              <a:rPr lang="en-GB" sz="4400">
                <a:solidFill>
                  <a:schemeClr val="bg1"/>
                </a:solidFill>
              </a:rPr>
              <a:t> songs. </a:t>
            </a:r>
          </a:p>
          <a:p>
            <a:endParaRPr lang="en-GB" sz="4400">
              <a:solidFill>
                <a:srgbClr val="4472C4"/>
              </a:solidFill>
            </a:endParaRPr>
          </a:p>
          <a:p>
            <a:r>
              <a:rPr lang="en-GB" sz="4400" b="1">
                <a:solidFill>
                  <a:srgbClr val="1B587C"/>
                </a:solidFill>
              </a:rPr>
              <a:t>1</a:t>
            </a:r>
            <a:r>
              <a:rPr lang="en-GB" sz="4400">
                <a:solidFill>
                  <a:schemeClr val="bg1"/>
                </a:solidFill>
              </a:rPr>
              <a:t> point per name.</a:t>
            </a:r>
          </a:p>
          <a:p>
            <a:r>
              <a:rPr lang="en-GB" sz="4400" b="1">
                <a:solidFill>
                  <a:srgbClr val="1B587C"/>
                </a:solidFill>
              </a:rPr>
              <a:t>1</a:t>
            </a:r>
            <a:r>
              <a:rPr lang="en-GB" sz="4400">
                <a:solidFill>
                  <a:schemeClr val="bg1"/>
                </a:solidFill>
              </a:rPr>
              <a:t> point per artist. </a:t>
            </a:r>
          </a:p>
          <a:p>
            <a:endParaRPr lang="en-GB" sz="4400">
              <a:solidFill>
                <a:schemeClr val="bg1"/>
              </a:solidFill>
            </a:endParaRPr>
          </a:p>
          <a:p>
            <a:r>
              <a:rPr lang="en-GB" sz="4400">
                <a:solidFill>
                  <a:schemeClr val="bg1"/>
                </a:solidFill>
              </a:rPr>
              <a:t>The sound bite will be played </a:t>
            </a:r>
            <a:r>
              <a:rPr lang="en-GB" sz="4400" b="1">
                <a:solidFill>
                  <a:srgbClr val="1B587C"/>
                </a:solidFill>
              </a:rPr>
              <a:t>TWICE</a:t>
            </a:r>
            <a:r>
              <a:rPr lang="en-GB" sz="4400">
                <a:solidFill>
                  <a:schemeClr val="bg1"/>
                </a:solidFill>
              </a:rPr>
              <a:t> only.</a:t>
            </a:r>
            <a:br>
              <a:rPr lang="en-GB" sz="2400">
                <a:solidFill>
                  <a:schemeClr val="bg1"/>
                </a:solidFill>
              </a:rPr>
            </a:br>
            <a:br>
              <a:rPr lang="en-GB" sz="2400">
                <a:solidFill>
                  <a:schemeClr val="bg1"/>
                </a:solidFill>
              </a:rPr>
            </a:br>
            <a:endParaRPr lang="en-GB" sz="2400">
              <a:solidFill>
                <a:schemeClr val="bg1"/>
              </a:solidFill>
            </a:endParaRPr>
          </a:p>
        </p:txBody>
      </p:sp>
      <p:sp>
        <p:nvSpPr>
          <p:cNvPr id="6" name="Rectangle 5">
            <a:extLst>
              <a:ext uri="{FF2B5EF4-FFF2-40B4-BE49-F238E27FC236}">
                <a16:creationId xmlns:a16="http://schemas.microsoft.com/office/drawing/2014/main" id="{7311164F-38A9-433B-9509-1FC5627EB383}"/>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43F3DE8E-E0D9-4D2F-B122-1D62438ECEF0}"/>
              </a:ext>
            </a:extLst>
          </p:cNvPr>
          <p:cNvSpPr txBox="1"/>
          <p:nvPr/>
        </p:nvSpPr>
        <p:spPr>
          <a:xfrm>
            <a:off x="2240279" y="563822"/>
            <a:ext cx="739833" cy="584775"/>
          </a:xfrm>
          <a:prstGeom prst="rect">
            <a:avLst/>
          </a:prstGeom>
          <a:noFill/>
        </p:spPr>
        <p:txBody>
          <a:bodyPr wrap="square" rtlCol="0">
            <a:spAutoFit/>
          </a:bodyPr>
          <a:lstStyle/>
          <a:p>
            <a:pPr algn="ctr"/>
            <a:r>
              <a:rPr lang="en-GB" sz="3200">
                <a:solidFill>
                  <a:schemeClr val="bg1"/>
                </a:solidFill>
              </a:rPr>
              <a:t>Q</a:t>
            </a:r>
          </a:p>
        </p:txBody>
      </p:sp>
      <p:sp>
        <p:nvSpPr>
          <p:cNvPr id="11" name="TextBox 10">
            <a:extLst>
              <a:ext uri="{FF2B5EF4-FFF2-40B4-BE49-F238E27FC236}">
                <a16:creationId xmlns:a16="http://schemas.microsoft.com/office/drawing/2014/main" id="{E152405B-F46C-40B3-B1FE-0D88CB3EF5A3}"/>
              </a:ext>
            </a:extLst>
          </p:cNvPr>
          <p:cNvSpPr txBox="1"/>
          <p:nvPr/>
        </p:nvSpPr>
        <p:spPr>
          <a:xfrm>
            <a:off x="3343450" y="0"/>
            <a:ext cx="8296918" cy="1107996"/>
          </a:xfrm>
          <a:prstGeom prst="rect">
            <a:avLst/>
          </a:prstGeom>
          <a:noFill/>
        </p:spPr>
        <p:txBody>
          <a:bodyPr wrap="square" rtlCol="0">
            <a:spAutoFit/>
          </a:bodyPr>
          <a:lstStyle/>
          <a:p>
            <a:r>
              <a:rPr lang="en-GB" sz="6600">
                <a:solidFill>
                  <a:srgbClr val="1B587C"/>
                </a:solidFill>
              </a:rPr>
              <a:t>GET INTO THE GROOVE</a:t>
            </a:r>
          </a:p>
        </p:txBody>
      </p:sp>
    </p:spTree>
    <p:extLst>
      <p:ext uri="{BB962C8B-B14F-4D97-AF65-F5344CB8AC3E}">
        <p14:creationId xmlns:p14="http://schemas.microsoft.com/office/powerpoint/2010/main" val="399040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987C58E-F10B-4FB9-A468-08E88631B9C4}"/>
              </a:ext>
            </a:extLst>
          </p:cNvPr>
          <p:cNvSpPr/>
          <p:nvPr/>
        </p:nvSpPr>
        <p:spPr>
          <a:xfrm>
            <a:off x="2194560" y="0"/>
            <a:ext cx="9997440" cy="1107996"/>
          </a:xfrm>
          <a:prstGeom prst="rect">
            <a:avLst/>
          </a:prstGeom>
          <a:ln>
            <a:solidFill>
              <a:srgbClr val="1A4E6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 name="Popbitch-Popquiz-__-April-5th-2020">
            <a:hlinkClick r:id="" action="ppaction://media"/>
            <a:extLst>
              <a:ext uri="{FF2B5EF4-FFF2-40B4-BE49-F238E27FC236}">
                <a16:creationId xmlns:a16="http://schemas.microsoft.com/office/drawing/2014/main" id="{5CF238DB-943D-4DDB-83FC-4D23EE8B1B2C}"/>
              </a:ext>
            </a:extLst>
          </p:cNvPr>
          <p:cNvPicPr>
            <a:picLocks noChangeAspect="1"/>
          </p:cNvPicPr>
          <p:nvPr>
            <a:audi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p:blipFill>
        <p:spPr>
          <a:xfrm>
            <a:off x="7908173" y="2236966"/>
            <a:ext cx="3570653" cy="3570653"/>
          </a:xfrm>
          <a:prstGeom prst="rect">
            <a:avLst/>
          </a:prstGeom>
          <a:ln>
            <a:noFill/>
          </a:ln>
          <a:effectLst>
            <a:softEdge rad="112500"/>
          </a:effectLst>
        </p:spPr>
      </p:pic>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1B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2</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097280" y="2236966"/>
            <a:ext cx="6346768" cy="4621034"/>
          </a:xfrm>
        </p:spPr>
        <p:txBody>
          <a:bodyPr>
            <a:normAutofit fontScale="55000" lnSpcReduction="20000"/>
          </a:bodyPr>
          <a:lstStyle/>
          <a:p>
            <a:r>
              <a:rPr lang="en-GB" sz="4400" dirty="0">
                <a:solidFill>
                  <a:schemeClr val="bg1"/>
                </a:solidFill>
              </a:rPr>
              <a:t>Ghostbusters - Ray Parker Jr </a:t>
            </a:r>
          </a:p>
          <a:p>
            <a:r>
              <a:rPr lang="en-GB" sz="4400" dirty="0">
                <a:solidFill>
                  <a:schemeClr val="bg1"/>
                </a:solidFill>
              </a:rPr>
              <a:t>The Power Of Love - Huey Lewis And The News</a:t>
            </a:r>
          </a:p>
          <a:p>
            <a:r>
              <a:rPr lang="en-GB" sz="4400" dirty="0">
                <a:solidFill>
                  <a:schemeClr val="bg1"/>
                </a:solidFill>
              </a:rPr>
              <a:t>9 to 5 - Dolly Parton</a:t>
            </a:r>
          </a:p>
          <a:p>
            <a:r>
              <a:rPr lang="en-GB" sz="4400" dirty="0">
                <a:solidFill>
                  <a:schemeClr val="bg1"/>
                </a:solidFill>
              </a:rPr>
              <a:t>Footloose - Kenny Loggins</a:t>
            </a:r>
          </a:p>
          <a:p>
            <a:r>
              <a:rPr lang="en-GB" sz="4400" dirty="0">
                <a:solidFill>
                  <a:schemeClr val="bg1"/>
                </a:solidFill>
              </a:rPr>
              <a:t>Twist And Shout - The Beatles</a:t>
            </a:r>
          </a:p>
          <a:p>
            <a:r>
              <a:rPr lang="en-GB" sz="4400" dirty="0">
                <a:solidFill>
                  <a:schemeClr val="bg1"/>
                </a:solidFill>
              </a:rPr>
              <a:t>You’re The Best - Joe “Bean” Esposito</a:t>
            </a:r>
          </a:p>
          <a:p>
            <a:r>
              <a:rPr lang="en-GB" sz="4400" dirty="0">
                <a:solidFill>
                  <a:schemeClr val="bg1"/>
                </a:solidFill>
              </a:rPr>
              <a:t>Axel F - Harold </a:t>
            </a:r>
            <a:r>
              <a:rPr lang="en-GB" sz="4400" dirty="0" err="1">
                <a:solidFill>
                  <a:schemeClr val="bg1"/>
                </a:solidFill>
              </a:rPr>
              <a:t>Faltermeyer</a:t>
            </a:r>
            <a:endParaRPr lang="en-GB" sz="4400" dirty="0">
              <a:solidFill>
                <a:schemeClr val="bg1"/>
              </a:solidFill>
            </a:endParaRPr>
          </a:p>
          <a:p>
            <a:r>
              <a:rPr lang="en-GB" sz="4400" dirty="0" err="1">
                <a:solidFill>
                  <a:schemeClr val="bg1"/>
                </a:solidFill>
              </a:rPr>
              <a:t>Flashdance</a:t>
            </a:r>
            <a:r>
              <a:rPr lang="en-GB" sz="4400" dirty="0">
                <a:solidFill>
                  <a:schemeClr val="bg1"/>
                </a:solidFill>
              </a:rPr>
              <a:t>… What A Feeling! - Irene Cara</a:t>
            </a:r>
          </a:p>
          <a:p>
            <a:r>
              <a:rPr lang="en-GB" sz="4400" dirty="0">
                <a:solidFill>
                  <a:schemeClr val="bg1"/>
                </a:solidFill>
              </a:rPr>
              <a:t>Take My Breath Away - Berlin</a:t>
            </a:r>
          </a:p>
          <a:p>
            <a:r>
              <a:rPr lang="en-GB" sz="4400" dirty="0">
                <a:solidFill>
                  <a:schemeClr val="bg1"/>
                </a:solidFill>
              </a:rPr>
              <a:t>Purple Rain - Prince</a:t>
            </a:r>
            <a:br>
              <a:rPr lang="en-GB" sz="2400" dirty="0">
                <a:solidFill>
                  <a:schemeClr val="bg1"/>
                </a:solidFill>
              </a:rPr>
            </a:br>
            <a:br>
              <a:rPr lang="en-GB" sz="2400" dirty="0">
                <a:solidFill>
                  <a:schemeClr val="bg1"/>
                </a:solidFill>
              </a:rPr>
            </a:br>
            <a:endParaRPr lang="en-GB" sz="2400" dirty="0">
              <a:solidFill>
                <a:schemeClr val="bg1"/>
              </a:solidFill>
            </a:endParaRPr>
          </a:p>
        </p:txBody>
      </p:sp>
      <p:sp>
        <p:nvSpPr>
          <p:cNvPr id="6" name="Rectangle 5">
            <a:extLst>
              <a:ext uri="{FF2B5EF4-FFF2-40B4-BE49-F238E27FC236}">
                <a16:creationId xmlns:a16="http://schemas.microsoft.com/office/drawing/2014/main" id="{7E09AD8E-5AF4-4328-A4E1-6BA8658D8224}"/>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62C78D-A26D-406A-AC26-EAFC9330AD9C}"/>
              </a:ext>
            </a:extLst>
          </p:cNvPr>
          <p:cNvSpPr txBox="1"/>
          <p:nvPr/>
        </p:nvSpPr>
        <p:spPr>
          <a:xfrm>
            <a:off x="2240279" y="563822"/>
            <a:ext cx="739833" cy="584775"/>
          </a:xfrm>
          <a:prstGeom prst="rect">
            <a:avLst/>
          </a:prstGeom>
          <a:noFill/>
        </p:spPr>
        <p:txBody>
          <a:bodyPr wrap="square" rtlCol="0">
            <a:spAutoFit/>
          </a:bodyPr>
          <a:lstStyle/>
          <a:p>
            <a:pPr algn="ctr"/>
            <a:r>
              <a:rPr lang="en-GB" sz="3200">
                <a:solidFill>
                  <a:schemeClr val="bg1"/>
                </a:solidFill>
              </a:rPr>
              <a:t>A</a:t>
            </a:r>
          </a:p>
        </p:txBody>
      </p:sp>
      <p:sp>
        <p:nvSpPr>
          <p:cNvPr id="11" name="TextBox 10">
            <a:extLst>
              <a:ext uri="{FF2B5EF4-FFF2-40B4-BE49-F238E27FC236}">
                <a16:creationId xmlns:a16="http://schemas.microsoft.com/office/drawing/2014/main" id="{452F8E9F-B0F9-4C68-B113-CCB6E8BE19B2}"/>
              </a:ext>
            </a:extLst>
          </p:cNvPr>
          <p:cNvSpPr txBox="1"/>
          <p:nvPr/>
        </p:nvSpPr>
        <p:spPr>
          <a:xfrm>
            <a:off x="3343450" y="0"/>
            <a:ext cx="8296918" cy="1107996"/>
          </a:xfrm>
          <a:prstGeom prst="rect">
            <a:avLst/>
          </a:prstGeom>
          <a:noFill/>
        </p:spPr>
        <p:txBody>
          <a:bodyPr wrap="square" rtlCol="0">
            <a:spAutoFit/>
          </a:bodyPr>
          <a:lstStyle/>
          <a:p>
            <a:r>
              <a:rPr lang="en-GB" sz="6600">
                <a:solidFill>
                  <a:srgbClr val="1B587C"/>
                </a:solidFill>
              </a:rPr>
              <a:t>GET INTO THE GROOVE</a:t>
            </a:r>
          </a:p>
        </p:txBody>
      </p:sp>
    </p:spTree>
    <p:extLst>
      <p:ext uri="{BB962C8B-B14F-4D97-AF65-F5344CB8AC3E}">
        <p14:creationId xmlns:p14="http://schemas.microsoft.com/office/powerpoint/2010/main" val="104091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4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500"/>
                                        <p:tgtEl>
                                          <p:spTgt spid="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Effect transition="in" filter="fade">
                                      <p:cBhvr>
                                        <p:cTn id="46" dur="500"/>
                                        <p:tgtEl>
                                          <p:spTgt spid="7">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Effect transition="in" filter="fade">
                                      <p:cBhvr>
                                        <p:cTn id="51" dur="500"/>
                                        <p:tgtEl>
                                          <p:spTgt spid="7">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xEl>
                                              <p:pRg st="9" end="9"/>
                                            </p:txEl>
                                          </p:spTgt>
                                        </p:tgtEl>
                                        <p:attrNameLst>
                                          <p:attrName>style.visibility</p:attrName>
                                        </p:attrNameLst>
                                      </p:cBhvr>
                                      <p:to>
                                        <p:strVal val="visible"/>
                                      </p:to>
                                    </p:set>
                                    <p:animEffect transition="in" filter="fade">
                                      <p:cBhvr>
                                        <p:cTn id="56"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64771" y="1687485"/>
            <a:ext cx="11097491" cy="4206240"/>
          </a:xfrm>
        </p:spPr>
        <p:txBody>
          <a:bodyPr>
            <a:noAutofit/>
          </a:bodyPr>
          <a:lstStyle/>
          <a:p>
            <a:r>
              <a:rPr lang="en-GB" sz="4400" dirty="0">
                <a:solidFill>
                  <a:schemeClr val="bg1"/>
                </a:solidFill>
              </a:rPr>
              <a:t>You will be given a description of two people, who each share the same name. You must come up with what their name is.</a:t>
            </a:r>
          </a:p>
          <a:p>
            <a:endParaRPr lang="en-GB" sz="4400" dirty="0">
              <a:solidFill>
                <a:schemeClr val="bg1"/>
              </a:solidFill>
            </a:endParaRPr>
          </a:p>
          <a:p>
            <a:r>
              <a:rPr lang="en-GB" sz="4400" b="1" dirty="0">
                <a:solidFill>
                  <a:srgbClr val="B45F07"/>
                </a:solidFill>
              </a:rPr>
              <a:t>5</a:t>
            </a:r>
            <a:r>
              <a:rPr lang="en-GB" sz="4400" dirty="0">
                <a:solidFill>
                  <a:schemeClr val="bg1"/>
                </a:solidFill>
              </a:rPr>
              <a:t> questions only.</a:t>
            </a:r>
          </a:p>
        </p:txBody>
      </p:sp>
      <p:sp>
        <p:nvSpPr>
          <p:cNvPr id="6" name="Rectangle 5">
            <a:extLst>
              <a:ext uri="{FF2B5EF4-FFF2-40B4-BE49-F238E27FC236}">
                <a16:creationId xmlns:a16="http://schemas.microsoft.com/office/drawing/2014/main" id="{F55D981E-D90E-4130-B5D0-06F7B5BB5BE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TextBox 8">
            <a:extLst>
              <a:ext uri="{FF2B5EF4-FFF2-40B4-BE49-F238E27FC236}">
                <a16:creationId xmlns:a16="http://schemas.microsoft.com/office/drawing/2014/main" id="{778B4322-4B55-4C42-AE81-3D59E4F4A634}"/>
              </a:ext>
            </a:extLst>
          </p:cNvPr>
          <p:cNvSpPr txBox="1"/>
          <p:nvPr/>
        </p:nvSpPr>
        <p:spPr>
          <a:xfrm>
            <a:off x="4841271" y="-9928"/>
            <a:ext cx="4207362" cy="1107996"/>
          </a:xfrm>
          <a:prstGeom prst="rect">
            <a:avLst/>
          </a:prstGeom>
          <a:noFill/>
        </p:spPr>
        <p:txBody>
          <a:bodyPr wrap="square" rtlCol="0">
            <a:spAutoFit/>
          </a:bodyPr>
          <a:lstStyle/>
          <a:p>
            <a:r>
              <a:rPr lang="en-GB" sz="6600">
                <a:solidFill>
                  <a:srgbClr val="B45F07"/>
                </a:solidFill>
              </a:rPr>
              <a:t>WHO AM I?</a:t>
            </a:r>
          </a:p>
        </p:txBody>
      </p:sp>
    </p:spTree>
    <p:extLst>
      <p:ext uri="{BB962C8B-B14F-4D97-AF65-F5344CB8AC3E}">
        <p14:creationId xmlns:p14="http://schemas.microsoft.com/office/powerpoint/2010/main" val="275812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4D19E1-D082-4C98-A9FE-35FB784FFA7C}"/>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a:bodyPr>
          <a:lstStyle/>
          <a:p>
            <a:pPr marL="742950" indent="-742950">
              <a:buAutoNum type="arabicPeriod"/>
            </a:pPr>
            <a:r>
              <a:rPr lang="en-US" sz="4400" dirty="0">
                <a:solidFill>
                  <a:schemeClr val="bg1"/>
                </a:solidFill>
              </a:rPr>
              <a:t>She was married in 1582, when he was 18 and she was 26 years old. </a:t>
            </a:r>
          </a:p>
          <a:p>
            <a:pPr marL="742950" indent="-742950">
              <a:buAutoNum type="arabicPeriod"/>
            </a:pPr>
            <a:r>
              <a:rPr lang="en-US" sz="4400" dirty="0">
                <a:solidFill>
                  <a:schemeClr val="bg1"/>
                </a:solidFill>
              </a:rPr>
              <a:t>The recipient of multiple awards, including an Academy Award, a Primetime Emmy Award, and a Golden Globe, she was one of the highest-paid actresses in the world in 2015.</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Q1</a:t>
            </a:r>
          </a:p>
        </p:txBody>
      </p:sp>
      <p:sp>
        <p:nvSpPr>
          <p:cNvPr id="10" name="TextBox 9">
            <a:extLst>
              <a:ext uri="{FF2B5EF4-FFF2-40B4-BE49-F238E27FC236}">
                <a16:creationId xmlns:a16="http://schemas.microsoft.com/office/drawing/2014/main" id="{EDB30ACE-462B-4CE3-8A76-EF7ED5EED7CA}"/>
              </a:ext>
            </a:extLst>
          </p:cNvPr>
          <p:cNvSpPr txBox="1"/>
          <p:nvPr/>
        </p:nvSpPr>
        <p:spPr>
          <a:xfrm>
            <a:off x="4841271" y="-9928"/>
            <a:ext cx="4207362" cy="1107996"/>
          </a:xfrm>
          <a:prstGeom prst="rect">
            <a:avLst/>
          </a:prstGeom>
          <a:noFill/>
        </p:spPr>
        <p:txBody>
          <a:bodyPr wrap="square" rtlCol="0">
            <a:spAutoFit/>
          </a:bodyPr>
          <a:lstStyle/>
          <a:p>
            <a:r>
              <a:rPr lang="en-GB" sz="6600">
                <a:solidFill>
                  <a:srgbClr val="B45F07"/>
                </a:solidFill>
              </a:rPr>
              <a:t>WHO AM I?</a:t>
            </a:r>
          </a:p>
        </p:txBody>
      </p:sp>
    </p:spTree>
    <p:extLst>
      <p:ext uri="{BB962C8B-B14F-4D97-AF65-F5344CB8AC3E}">
        <p14:creationId xmlns:p14="http://schemas.microsoft.com/office/powerpoint/2010/main" val="273087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0F2E1C-4B93-4D39-958C-F5D45C89A25F}"/>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a:bodyPr>
          <a:lstStyle/>
          <a:p>
            <a:pPr marL="742950" indent="-742950">
              <a:buAutoNum type="arabicPeriod"/>
            </a:pPr>
            <a:r>
              <a:rPr lang="en-US" sz="4400" dirty="0">
                <a:solidFill>
                  <a:schemeClr val="bg1"/>
                </a:solidFill>
              </a:rPr>
              <a:t>She has earned an Emmy Award, two Golden Globe Awards and a star on the Hollywood Walk of Fame. </a:t>
            </a:r>
          </a:p>
          <a:p>
            <a:pPr marL="742950" indent="-742950">
              <a:buAutoNum type="arabicPeriod"/>
            </a:pPr>
            <a:r>
              <a:rPr lang="en-US" sz="4400" dirty="0">
                <a:solidFill>
                  <a:schemeClr val="bg1"/>
                </a:solidFill>
              </a:rPr>
              <a:t>She succeeded Anne Boleyn as queen consort following the latter's execution in May 1536</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Q2</a:t>
            </a:r>
          </a:p>
        </p:txBody>
      </p:sp>
      <p:sp>
        <p:nvSpPr>
          <p:cNvPr id="10" name="TextBox 9">
            <a:extLst>
              <a:ext uri="{FF2B5EF4-FFF2-40B4-BE49-F238E27FC236}">
                <a16:creationId xmlns:a16="http://schemas.microsoft.com/office/drawing/2014/main" id="{BEDAE2F5-E957-40B4-A8AE-EC5D7D0BDF36}"/>
              </a:ext>
            </a:extLst>
          </p:cNvPr>
          <p:cNvSpPr txBox="1"/>
          <p:nvPr/>
        </p:nvSpPr>
        <p:spPr>
          <a:xfrm>
            <a:off x="4841271" y="-9928"/>
            <a:ext cx="4207362" cy="1107996"/>
          </a:xfrm>
          <a:prstGeom prst="rect">
            <a:avLst/>
          </a:prstGeom>
          <a:noFill/>
        </p:spPr>
        <p:txBody>
          <a:bodyPr wrap="square" rtlCol="0">
            <a:spAutoFit/>
          </a:bodyPr>
          <a:lstStyle/>
          <a:p>
            <a:r>
              <a:rPr lang="en-GB" sz="6600">
                <a:solidFill>
                  <a:srgbClr val="B45F07"/>
                </a:solidFill>
              </a:rPr>
              <a:t>WHO AM I?</a:t>
            </a:r>
          </a:p>
        </p:txBody>
      </p:sp>
    </p:spTree>
    <p:extLst>
      <p:ext uri="{BB962C8B-B14F-4D97-AF65-F5344CB8AC3E}">
        <p14:creationId xmlns:p14="http://schemas.microsoft.com/office/powerpoint/2010/main" val="342391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0CB9C0-D368-471F-A91C-B6E17DD59509}"/>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fontScale="92500"/>
          </a:bodyPr>
          <a:lstStyle/>
          <a:p>
            <a:pPr marL="742950" indent="-742950">
              <a:buAutoNum type="arabicPeriod"/>
            </a:pPr>
            <a:r>
              <a:rPr lang="en-US" sz="4400" dirty="0">
                <a:solidFill>
                  <a:schemeClr val="bg1"/>
                </a:solidFill>
              </a:rPr>
              <a:t>Nicknamed "The King of Cool", his antihero persona developed at the height of the counterculture of the 1960s, and made him a top box-office draw during the 1960s and 1970s. </a:t>
            </a:r>
          </a:p>
          <a:p>
            <a:pPr marL="742950" indent="-742950">
              <a:buAutoNum type="arabicPeriod"/>
            </a:pPr>
            <a:r>
              <a:rPr lang="en-US" sz="4400" dirty="0">
                <a:solidFill>
                  <a:schemeClr val="bg1"/>
                </a:solidFill>
              </a:rPr>
              <a:t>For his 2013 film 12 Years a Slave, he won an Academy Award, BAFTA Award for Best Film, and Golden Globe Award for Best Motion.</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Q3</a:t>
            </a:r>
          </a:p>
        </p:txBody>
      </p:sp>
      <p:sp>
        <p:nvSpPr>
          <p:cNvPr id="10" name="TextBox 9">
            <a:extLst>
              <a:ext uri="{FF2B5EF4-FFF2-40B4-BE49-F238E27FC236}">
                <a16:creationId xmlns:a16="http://schemas.microsoft.com/office/drawing/2014/main" id="{B2DD7C42-D84E-4E0B-87C4-130EB12377F7}"/>
              </a:ext>
            </a:extLst>
          </p:cNvPr>
          <p:cNvSpPr txBox="1"/>
          <p:nvPr/>
        </p:nvSpPr>
        <p:spPr>
          <a:xfrm>
            <a:off x="4841271" y="-9928"/>
            <a:ext cx="4207362" cy="1107996"/>
          </a:xfrm>
          <a:prstGeom prst="rect">
            <a:avLst/>
          </a:prstGeom>
          <a:noFill/>
        </p:spPr>
        <p:txBody>
          <a:bodyPr wrap="square" rtlCol="0">
            <a:spAutoFit/>
          </a:bodyPr>
          <a:lstStyle/>
          <a:p>
            <a:r>
              <a:rPr lang="en-GB" sz="6600">
                <a:solidFill>
                  <a:srgbClr val="B45F07"/>
                </a:solidFill>
              </a:rPr>
              <a:t>WHO AM I?</a:t>
            </a:r>
          </a:p>
        </p:txBody>
      </p:sp>
    </p:spTree>
    <p:extLst>
      <p:ext uri="{BB962C8B-B14F-4D97-AF65-F5344CB8AC3E}">
        <p14:creationId xmlns:p14="http://schemas.microsoft.com/office/powerpoint/2010/main" val="2462965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A0216B-E124-4159-8AA5-7563E18FCF30}"/>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picture containing airplane&#10;&#10;Description automatically generated">
            <a:extLst>
              <a:ext uri="{FF2B5EF4-FFF2-40B4-BE49-F238E27FC236}">
                <a16:creationId xmlns:a16="http://schemas.microsoft.com/office/drawing/2014/main" id="{A197FD85-D662-470A-B754-12821DF7B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9639" y="2098061"/>
            <a:ext cx="4935191" cy="3701394"/>
          </a:xfrm>
          <a:prstGeom prst="rect">
            <a:avLst/>
          </a:prstGeom>
        </p:spPr>
      </p:pic>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806334" y="2098060"/>
            <a:ext cx="5696184" cy="4441226"/>
          </a:xfrm>
        </p:spPr>
        <p:txBody>
          <a:bodyPr>
            <a:normAutofit/>
          </a:bodyPr>
          <a:lstStyle/>
          <a:p>
            <a:r>
              <a:rPr lang="en-GB" sz="4400">
                <a:solidFill>
                  <a:schemeClr val="bg1"/>
                </a:solidFill>
              </a:rPr>
              <a:t>In Roman numerals, what letter represents 500? </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Q2</a:t>
            </a:r>
          </a:p>
        </p:txBody>
      </p:sp>
      <p:sp>
        <p:nvSpPr>
          <p:cNvPr id="10" name="TextBox 9">
            <a:extLst>
              <a:ext uri="{FF2B5EF4-FFF2-40B4-BE49-F238E27FC236}">
                <a16:creationId xmlns:a16="http://schemas.microsoft.com/office/drawing/2014/main" id="{345FF9DB-520C-4A03-85F2-23D5931DF5B2}"/>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2211312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78B425-E7F3-425D-AA42-4C7905B66DE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fontScale="92500" lnSpcReduction="10000"/>
          </a:bodyPr>
          <a:lstStyle/>
          <a:p>
            <a:pPr marL="742950" indent="-742950">
              <a:buAutoNum type="arabicPeriod"/>
            </a:pPr>
            <a:r>
              <a:rPr lang="en-US" sz="4400" dirty="0">
                <a:solidFill>
                  <a:schemeClr val="bg1"/>
                </a:solidFill>
              </a:rPr>
              <a:t>He started his broadcasting career working for Piccadilly Radio, Manchester, as a teenager, before moving to London as a presenter for the BBC's Greater London Radio </a:t>
            </a:r>
          </a:p>
          <a:p>
            <a:pPr marL="742950" indent="-742950">
              <a:buAutoNum type="arabicPeriod"/>
            </a:pPr>
            <a:r>
              <a:rPr lang="en-US" sz="4400" dirty="0">
                <a:solidFill>
                  <a:schemeClr val="bg1"/>
                </a:solidFill>
              </a:rPr>
              <a:t>He first gained attention in 2005 as the Marvel Comics character Human Torch, and later gained further worldwide attention for his portrayal of Steve Rogers / Captain America in the Marvel Cinematic Universe</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Q4</a:t>
            </a:r>
          </a:p>
        </p:txBody>
      </p:sp>
      <p:sp>
        <p:nvSpPr>
          <p:cNvPr id="10" name="TextBox 9">
            <a:extLst>
              <a:ext uri="{FF2B5EF4-FFF2-40B4-BE49-F238E27FC236}">
                <a16:creationId xmlns:a16="http://schemas.microsoft.com/office/drawing/2014/main" id="{1A074A3B-23DA-4CC6-BFDB-1F7FC6F04380}"/>
              </a:ext>
            </a:extLst>
          </p:cNvPr>
          <p:cNvSpPr txBox="1"/>
          <p:nvPr/>
        </p:nvSpPr>
        <p:spPr>
          <a:xfrm>
            <a:off x="4841271" y="-9928"/>
            <a:ext cx="4207362" cy="1107996"/>
          </a:xfrm>
          <a:prstGeom prst="rect">
            <a:avLst/>
          </a:prstGeom>
          <a:noFill/>
        </p:spPr>
        <p:txBody>
          <a:bodyPr wrap="square" rtlCol="0">
            <a:spAutoFit/>
          </a:bodyPr>
          <a:lstStyle/>
          <a:p>
            <a:r>
              <a:rPr lang="en-GB" sz="6600">
                <a:solidFill>
                  <a:srgbClr val="B45F07"/>
                </a:solidFill>
              </a:rPr>
              <a:t>WHO AM I?</a:t>
            </a:r>
          </a:p>
        </p:txBody>
      </p:sp>
    </p:spTree>
    <p:extLst>
      <p:ext uri="{BB962C8B-B14F-4D97-AF65-F5344CB8AC3E}">
        <p14:creationId xmlns:p14="http://schemas.microsoft.com/office/powerpoint/2010/main" val="4155519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fontScale="85000" lnSpcReduction="10000"/>
          </a:bodyPr>
          <a:lstStyle/>
          <a:p>
            <a:pPr marL="742950" indent="-742950">
              <a:buAutoNum type="arabicPeriod"/>
            </a:pPr>
            <a:r>
              <a:rPr lang="en-US" sz="4400" dirty="0">
                <a:solidFill>
                  <a:schemeClr val="bg1"/>
                </a:solidFill>
              </a:rPr>
              <a:t>The philosopher and statesman served as Attorney General and as Lord Chancellor of England, and his works are credited with developing the scientific method. </a:t>
            </a:r>
          </a:p>
          <a:p>
            <a:pPr marL="742950" indent="-742950">
              <a:buAutoNum type="arabicPeriod"/>
            </a:pPr>
            <a:r>
              <a:rPr lang="en-US" sz="4400" dirty="0">
                <a:solidFill>
                  <a:schemeClr val="bg1"/>
                </a:solidFill>
              </a:rPr>
              <a:t>The British figurative painter known for his emotionally charged raw imagery produced series of images of popes, crucifixions, and portraits of close friends, with abstracted figures sometimes isolated in geometrical cages, set against flat, nondescript backgrounds.</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Q5</a:t>
            </a:r>
          </a:p>
        </p:txBody>
      </p:sp>
      <p:sp>
        <p:nvSpPr>
          <p:cNvPr id="10" name="TextBox 9">
            <a:extLst>
              <a:ext uri="{FF2B5EF4-FFF2-40B4-BE49-F238E27FC236}">
                <a16:creationId xmlns:a16="http://schemas.microsoft.com/office/drawing/2014/main" id="{11D4485E-0776-4FE6-AA2F-5D0DB61A1167}"/>
              </a:ext>
            </a:extLst>
          </p:cNvPr>
          <p:cNvSpPr txBox="1"/>
          <p:nvPr/>
        </p:nvSpPr>
        <p:spPr>
          <a:xfrm>
            <a:off x="4841271" y="-9928"/>
            <a:ext cx="4207362" cy="1107996"/>
          </a:xfrm>
          <a:prstGeom prst="rect">
            <a:avLst/>
          </a:prstGeom>
          <a:noFill/>
        </p:spPr>
        <p:txBody>
          <a:bodyPr wrap="square" rtlCol="0">
            <a:spAutoFit/>
          </a:bodyPr>
          <a:lstStyle/>
          <a:p>
            <a:r>
              <a:rPr lang="en-GB" sz="6600">
                <a:solidFill>
                  <a:srgbClr val="B45F07"/>
                </a:solidFill>
              </a:rPr>
              <a:t>WHO AM I?</a:t>
            </a:r>
          </a:p>
        </p:txBody>
      </p:sp>
    </p:spTree>
    <p:extLst>
      <p:ext uri="{BB962C8B-B14F-4D97-AF65-F5344CB8AC3E}">
        <p14:creationId xmlns:p14="http://schemas.microsoft.com/office/powerpoint/2010/main" val="241410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4D19E1-D082-4C98-A9FE-35FB784FFA7C}"/>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a:bodyPr>
          <a:lstStyle/>
          <a:p>
            <a:pPr marL="742950" indent="-742950">
              <a:buAutoNum type="arabicPeriod"/>
            </a:pPr>
            <a:r>
              <a:rPr lang="en-US" sz="4400" dirty="0">
                <a:solidFill>
                  <a:schemeClr val="bg1"/>
                </a:solidFill>
              </a:rPr>
              <a:t>They were married in 1582, when he was 18 and she was 26 years old. </a:t>
            </a:r>
          </a:p>
          <a:p>
            <a:pPr marL="742950" indent="-742950">
              <a:buAutoNum type="arabicPeriod"/>
            </a:pPr>
            <a:r>
              <a:rPr lang="en-US" sz="4400" dirty="0">
                <a:solidFill>
                  <a:schemeClr val="bg1"/>
                </a:solidFill>
              </a:rPr>
              <a:t>The recipient of multiple awards, including an Academy Award, a Primetime Emmy Award, and a Golden Globe, she was one of the highest-paid actresses in the world in 2015.</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0" name="TextBox 9">
            <a:extLst>
              <a:ext uri="{FF2B5EF4-FFF2-40B4-BE49-F238E27FC236}">
                <a16:creationId xmlns:a16="http://schemas.microsoft.com/office/drawing/2014/main" id="{EDB30ACE-462B-4CE3-8A76-EF7ED5EED7CA}"/>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spTree>
    <p:extLst>
      <p:ext uri="{BB962C8B-B14F-4D97-AF65-F5344CB8AC3E}">
        <p14:creationId xmlns:p14="http://schemas.microsoft.com/office/powerpoint/2010/main" val="390273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4D19E1-D082-4C98-A9FE-35FB784FFA7C}"/>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88175" y="3429000"/>
            <a:ext cx="10781608" cy="4757109"/>
          </a:xfrm>
        </p:spPr>
        <p:txBody>
          <a:bodyPr>
            <a:normAutofit/>
          </a:bodyPr>
          <a:lstStyle/>
          <a:p>
            <a:r>
              <a:rPr lang="en-GB" sz="4400" dirty="0">
                <a:solidFill>
                  <a:schemeClr val="bg1"/>
                </a:solidFill>
              </a:rPr>
              <a:t>Anne Hathaway</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A1</a:t>
            </a:r>
          </a:p>
        </p:txBody>
      </p:sp>
      <p:sp>
        <p:nvSpPr>
          <p:cNvPr id="10" name="TextBox 9">
            <a:extLst>
              <a:ext uri="{FF2B5EF4-FFF2-40B4-BE49-F238E27FC236}">
                <a16:creationId xmlns:a16="http://schemas.microsoft.com/office/drawing/2014/main" id="{EDB30ACE-462B-4CE3-8A76-EF7ED5EED7CA}"/>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pic>
        <p:nvPicPr>
          <p:cNvPr id="16386" name="Picture 2" descr="Anne Hathaway | Biography, Films, Plays, &amp; Facts | Britannica">
            <a:extLst>
              <a:ext uri="{FF2B5EF4-FFF2-40B4-BE49-F238E27FC236}">
                <a16:creationId xmlns:a16="http://schemas.microsoft.com/office/drawing/2014/main" id="{D629C813-790C-4D81-A2BC-4795CCA3B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447" y="1589102"/>
            <a:ext cx="3082521" cy="444327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Anne Hathaway (1556-1623) - Find A Grave Memorial">
            <a:extLst>
              <a:ext uri="{FF2B5EF4-FFF2-40B4-BE49-F238E27FC236}">
                <a16:creationId xmlns:a16="http://schemas.microsoft.com/office/drawing/2014/main" id="{086740DD-8F50-4735-BA29-FA0177DFB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488" y="1589102"/>
            <a:ext cx="3346295" cy="443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60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0F2E1C-4B93-4D39-958C-F5D45C89A25F}"/>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a:bodyPr>
          <a:lstStyle/>
          <a:p>
            <a:pPr marL="742950" indent="-742950">
              <a:buAutoNum type="arabicPeriod"/>
            </a:pPr>
            <a:r>
              <a:rPr lang="en-US" sz="4400" dirty="0">
                <a:solidFill>
                  <a:schemeClr val="bg1"/>
                </a:solidFill>
              </a:rPr>
              <a:t>She has earned an Emmy Award, two Golden Globe Awards and a star on the Hollywood Walk of Fame. </a:t>
            </a:r>
          </a:p>
          <a:p>
            <a:pPr marL="742950" indent="-742950">
              <a:buAutoNum type="arabicPeriod"/>
            </a:pPr>
            <a:r>
              <a:rPr lang="en-US" sz="4400" dirty="0">
                <a:solidFill>
                  <a:schemeClr val="bg1"/>
                </a:solidFill>
              </a:rPr>
              <a:t>She succeeded Anne Boleyn as queen consort following the latter's execution in May 1536</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0" name="TextBox 9">
            <a:extLst>
              <a:ext uri="{FF2B5EF4-FFF2-40B4-BE49-F238E27FC236}">
                <a16:creationId xmlns:a16="http://schemas.microsoft.com/office/drawing/2014/main" id="{BEDAE2F5-E957-40B4-A8AE-EC5D7D0BDF36}"/>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spTree>
    <p:extLst>
      <p:ext uri="{BB962C8B-B14F-4D97-AF65-F5344CB8AC3E}">
        <p14:creationId xmlns:p14="http://schemas.microsoft.com/office/powerpoint/2010/main" val="23860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0F2E1C-4B93-4D39-958C-F5D45C89A25F}"/>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214304" y="3340294"/>
            <a:ext cx="10781608" cy="4757109"/>
          </a:xfrm>
        </p:spPr>
        <p:txBody>
          <a:bodyPr>
            <a:normAutofit/>
          </a:bodyPr>
          <a:lstStyle/>
          <a:p>
            <a:r>
              <a:rPr lang="en-US" sz="4400" dirty="0">
                <a:solidFill>
                  <a:schemeClr val="bg1"/>
                </a:solidFill>
              </a:rPr>
              <a:t>Jane Seymour</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0" name="TextBox 9">
            <a:extLst>
              <a:ext uri="{FF2B5EF4-FFF2-40B4-BE49-F238E27FC236}">
                <a16:creationId xmlns:a16="http://schemas.microsoft.com/office/drawing/2014/main" id="{BEDAE2F5-E957-40B4-A8AE-EC5D7D0BDF36}"/>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pic>
        <p:nvPicPr>
          <p:cNvPr id="17410" name="Picture 2" descr="Jane Seymour - IMDb">
            <a:extLst>
              <a:ext uri="{FF2B5EF4-FFF2-40B4-BE49-F238E27FC236}">
                <a16:creationId xmlns:a16="http://schemas.microsoft.com/office/drawing/2014/main" id="{0B96ABD7-3CBC-4EC2-B532-DB47F6B6F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380" y="1585985"/>
            <a:ext cx="2497483" cy="475711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Jane Seymour - Wikipedia">
            <a:extLst>
              <a:ext uri="{FF2B5EF4-FFF2-40B4-BE49-F238E27FC236}">
                <a16:creationId xmlns:a16="http://schemas.microsoft.com/office/drawing/2014/main" id="{6F440169-159C-4117-A269-CE330FE36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675" y="1585985"/>
            <a:ext cx="2954415" cy="4757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285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0CB9C0-D368-471F-A91C-B6E17DD59509}"/>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fontScale="92500"/>
          </a:bodyPr>
          <a:lstStyle/>
          <a:p>
            <a:pPr marL="742950" indent="-742950">
              <a:buAutoNum type="arabicPeriod"/>
            </a:pPr>
            <a:r>
              <a:rPr lang="en-US" sz="4400" dirty="0">
                <a:solidFill>
                  <a:schemeClr val="bg1"/>
                </a:solidFill>
              </a:rPr>
              <a:t>Nicknamed "The King of Cool", his antihero persona developed at the height of the counterculture of the 1960s, and made him a top box-office draw during the 1960s and 1970s. </a:t>
            </a:r>
          </a:p>
          <a:p>
            <a:pPr marL="742950" indent="-742950">
              <a:buAutoNum type="arabicPeriod"/>
            </a:pPr>
            <a:r>
              <a:rPr lang="en-US" sz="4400" dirty="0">
                <a:solidFill>
                  <a:schemeClr val="bg1"/>
                </a:solidFill>
              </a:rPr>
              <a:t>For his 2013 film 12 Years a Slave, he won an Academy Award, BAFTA Award for Best Film, and Golden Globe Award for Best Motion.</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 name="TextBox 9">
            <a:extLst>
              <a:ext uri="{FF2B5EF4-FFF2-40B4-BE49-F238E27FC236}">
                <a16:creationId xmlns:a16="http://schemas.microsoft.com/office/drawing/2014/main" id="{B2DD7C42-D84E-4E0B-87C4-130EB12377F7}"/>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spTree>
    <p:extLst>
      <p:ext uri="{BB962C8B-B14F-4D97-AF65-F5344CB8AC3E}">
        <p14:creationId xmlns:p14="http://schemas.microsoft.com/office/powerpoint/2010/main" val="302239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0CB9C0-D368-471F-A91C-B6E17DD59509}"/>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70420" y="3429000"/>
            <a:ext cx="10781608" cy="4757109"/>
          </a:xfrm>
        </p:spPr>
        <p:txBody>
          <a:bodyPr>
            <a:normAutofit/>
          </a:bodyPr>
          <a:lstStyle/>
          <a:p>
            <a:r>
              <a:rPr lang="en-GB" sz="4400" dirty="0">
                <a:solidFill>
                  <a:schemeClr val="bg1"/>
                </a:solidFill>
              </a:rPr>
              <a:t>Steve McQueen</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 name="TextBox 9">
            <a:extLst>
              <a:ext uri="{FF2B5EF4-FFF2-40B4-BE49-F238E27FC236}">
                <a16:creationId xmlns:a16="http://schemas.microsoft.com/office/drawing/2014/main" id="{B2DD7C42-D84E-4E0B-87C4-130EB12377F7}"/>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pic>
        <p:nvPicPr>
          <p:cNvPr id="18434" name="Picture 2" descr="Steve McQueen - IMDb">
            <a:extLst>
              <a:ext uri="{FF2B5EF4-FFF2-40B4-BE49-F238E27FC236}">
                <a16:creationId xmlns:a16="http://schemas.microsoft.com/office/drawing/2014/main" id="{34697904-D6B4-4E9C-B7F0-0697ACA90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914" y="2352582"/>
            <a:ext cx="2696983" cy="328473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12 Years A Slave Director Steve McQueen to be honoured with ...">
            <a:extLst>
              <a:ext uri="{FF2B5EF4-FFF2-40B4-BE49-F238E27FC236}">
                <a16:creationId xmlns:a16="http://schemas.microsoft.com/office/drawing/2014/main" id="{0B6605C3-7486-4829-B5DC-AA5CD4432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661" y="2716566"/>
            <a:ext cx="3675356" cy="275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324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78B425-E7F3-425D-AA42-4C7905B66DE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fontScale="92500" lnSpcReduction="10000"/>
          </a:bodyPr>
          <a:lstStyle/>
          <a:p>
            <a:pPr marL="742950" indent="-742950">
              <a:buAutoNum type="arabicPeriod"/>
            </a:pPr>
            <a:r>
              <a:rPr lang="en-US" sz="4400" dirty="0">
                <a:solidFill>
                  <a:schemeClr val="bg1"/>
                </a:solidFill>
              </a:rPr>
              <a:t>He started his broadcasting career working for Piccadilly Radio, Manchester, as a teenager, before moving to London as a presenter for the BBC's Greater London Radio </a:t>
            </a:r>
          </a:p>
          <a:p>
            <a:pPr marL="742950" indent="-742950">
              <a:buAutoNum type="arabicPeriod"/>
            </a:pPr>
            <a:r>
              <a:rPr lang="en-US" sz="4400" dirty="0">
                <a:solidFill>
                  <a:schemeClr val="bg1"/>
                </a:solidFill>
              </a:rPr>
              <a:t>He first gained attention in 2005 as the Marvel Comics character Human Torch, and later gained further worldwide attention for his portrayal of Steve Rogers / Captain America in the Marvel Cinematic Universe</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0" name="TextBox 9">
            <a:extLst>
              <a:ext uri="{FF2B5EF4-FFF2-40B4-BE49-F238E27FC236}">
                <a16:creationId xmlns:a16="http://schemas.microsoft.com/office/drawing/2014/main" id="{1A074A3B-23DA-4CC6-BFDB-1F7FC6F04380}"/>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spTree>
    <p:extLst>
      <p:ext uri="{BB962C8B-B14F-4D97-AF65-F5344CB8AC3E}">
        <p14:creationId xmlns:p14="http://schemas.microsoft.com/office/powerpoint/2010/main" val="3722761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78B425-E7F3-425D-AA42-4C7905B66DE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992361" y="3429000"/>
            <a:ext cx="10781608" cy="4757109"/>
          </a:xfrm>
        </p:spPr>
        <p:txBody>
          <a:bodyPr>
            <a:normAutofit/>
          </a:bodyPr>
          <a:lstStyle/>
          <a:p>
            <a:r>
              <a:rPr lang="en-GB" sz="4400" dirty="0">
                <a:solidFill>
                  <a:schemeClr val="bg1"/>
                </a:solidFill>
              </a:rPr>
              <a:t>Chris Evans</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0" name="TextBox 9">
            <a:extLst>
              <a:ext uri="{FF2B5EF4-FFF2-40B4-BE49-F238E27FC236}">
                <a16:creationId xmlns:a16="http://schemas.microsoft.com/office/drawing/2014/main" id="{1A074A3B-23DA-4CC6-BFDB-1F7FC6F04380}"/>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pic>
        <p:nvPicPr>
          <p:cNvPr id="19458" name="Picture 2" descr="Chris Evans | Speaking Fee, Booking Agent, &amp; Contact Info | CAA ...">
            <a:extLst>
              <a:ext uri="{FF2B5EF4-FFF2-40B4-BE49-F238E27FC236}">
                <a16:creationId xmlns:a16="http://schemas.microsoft.com/office/drawing/2014/main" id="{772808C5-53EE-42EC-92B6-87891D931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5965" y="2094945"/>
            <a:ext cx="3564384" cy="356438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hris Evans Net Worth | Celebrity Net Worth">
            <a:extLst>
              <a:ext uri="{FF2B5EF4-FFF2-40B4-BE49-F238E27FC236}">
                <a16:creationId xmlns:a16="http://schemas.microsoft.com/office/drawing/2014/main" id="{84E2919A-B7AB-4991-88A3-9781EA336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43" y="2094945"/>
            <a:ext cx="3068506" cy="356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9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281EB9-6DB2-4112-97E6-2B995B41131B}"/>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850406" y="2144568"/>
            <a:ext cx="6273602" cy="4756424"/>
          </a:xfrm>
        </p:spPr>
        <p:txBody>
          <a:bodyPr>
            <a:normAutofit/>
          </a:bodyPr>
          <a:lstStyle/>
          <a:p>
            <a:r>
              <a:rPr lang="en-GB" sz="4400" dirty="0">
                <a:solidFill>
                  <a:schemeClr val="bg1"/>
                </a:solidFill>
              </a:rPr>
              <a:t>What’s the longest letter in the English alphabet when spelled?</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Q3</a:t>
            </a:r>
          </a:p>
        </p:txBody>
      </p:sp>
      <p:pic>
        <p:nvPicPr>
          <p:cNvPr id="4" name="Picture 3">
            <a:extLst>
              <a:ext uri="{FF2B5EF4-FFF2-40B4-BE49-F238E27FC236}">
                <a16:creationId xmlns:a16="http://schemas.microsoft.com/office/drawing/2014/main" id="{8E9DD394-ED4C-4FE4-9D91-E1364EF8F19D}"/>
              </a:ext>
            </a:extLst>
          </p:cNvPr>
          <p:cNvPicPr>
            <a:picLocks noChangeAspect="1"/>
          </p:cNvPicPr>
          <p:nvPr/>
        </p:nvPicPr>
        <p:blipFill>
          <a:blip r:embed="rId2"/>
          <a:stretch>
            <a:fillRect/>
          </a:stretch>
        </p:blipFill>
        <p:spPr>
          <a:xfrm>
            <a:off x="7742533" y="2144568"/>
            <a:ext cx="3642519" cy="3642519"/>
          </a:xfrm>
          <a:prstGeom prst="rect">
            <a:avLst/>
          </a:prstGeom>
        </p:spPr>
      </p:pic>
      <p:sp>
        <p:nvSpPr>
          <p:cNvPr id="10" name="TextBox 9">
            <a:extLst>
              <a:ext uri="{FF2B5EF4-FFF2-40B4-BE49-F238E27FC236}">
                <a16:creationId xmlns:a16="http://schemas.microsoft.com/office/drawing/2014/main" id="{8E5886EA-549F-4AC0-873E-06264EAD1657}"/>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350719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10781608" cy="4757109"/>
          </a:xfrm>
        </p:spPr>
        <p:txBody>
          <a:bodyPr>
            <a:normAutofit fontScale="85000" lnSpcReduction="10000"/>
          </a:bodyPr>
          <a:lstStyle/>
          <a:p>
            <a:pPr marL="742950" indent="-742950">
              <a:buAutoNum type="arabicPeriod"/>
            </a:pPr>
            <a:r>
              <a:rPr lang="en-US" sz="4400" dirty="0">
                <a:solidFill>
                  <a:schemeClr val="bg1"/>
                </a:solidFill>
              </a:rPr>
              <a:t>The philosopher and statesman served as Attorney General and as Lord Chancellor of England, and his works are credited with developing the scientific method. </a:t>
            </a:r>
          </a:p>
          <a:p>
            <a:pPr marL="742950" indent="-742950">
              <a:buAutoNum type="arabicPeriod"/>
            </a:pPr>
            <a:r>
              <a:rPr lang="en-US" sz="4400" dirty="0">
                <a:solidFill>
                  <a:schemeClr val="bg1"/>
                </a:solidFill>
              </a:rPr>
              <a:t>The British figurative painter known for his emotionally charged raw imagery produced series of images of popes, crucifixions, and portraits of close friends, with abstracted figures sometimes isolated in geometrical cages, set against flat, nondescript backgrounds.</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0" name="TextBox 9">
            <a:extLst>
              <a:ext uri="{FF2B5EF4-FFF2-40B4-BE49-F238E27FC236}">
                <a16:creationId xmlns:a16="http://schemas.microsoft.com/office/drawing/2014/main" id="{11D4485E-0776-4FE6-AA2F-5D0DB61A1167}"/>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spTree>
    <p:extLst>
      <p:ext uri="{BB962C8B-B14F-4D97-AF65-F5344CB8AC3E}">
        <p14:creationId xmlns:p14="http://schemas.microsoft.com/office/powerpoint/2010/main" val="1295211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3</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859196" y="3500093"/>
            <a:ext cx="10781608" cy="4757109"/>
          </a:xfrm>
        </p:spPr>
        <p:txBody>
          <a:bodyPr>
            <a:normAutofit/>
          </a:bodyPr>
          <a:lstStyle/>
          <a:p>
            <a:r>
              <a:rPr lang="en-GB" sz="4400" dirty="0">
                <a:solidFill>
                  <a:schemeClr val="bg1"/>
                </a:solidFill>
              </a:rPr>
              <a:t>Francis Bacon</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0" name="TextBox 9">
            <a:extLst>
              <a:ext uri="{FF2B5EF4-FFF2-40B4-BE49-F238E27FC236}">
                <a16:creationId xmlns:a16="http://schemas.microsoft.com/office/drawing/2014/main" id="{11D4485E-0776-4FE6-AA2F-5D0DB61A1167}"/>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B45F07"/>
                </a:solidFill>
                <a:effectLst/>
                <a:uLnTx/>
                <a:uFillTx/>
                <a:latin typeface="Calibri" panose="020F0502020204030204"/>
                <a:ea typeface="+mn-ea"/>
                <a:cs typeface="+mn-cs"/>
              </a:rPr>
              <a:t>WHO AM I?</a:t>
            </a:r>
          </a:p>
        </p:txBody>
      </p:sp>
      <p:pic>
        <p:nvPicPr>
          <p:cNvPr id="20482" name="Picture 2" descr="France is Bacon - Imgur">
            <a:extLst>
              <a:ext uri="{FF2B5EF4-FFF2-40B4-BE49-F238E27FC236}">
                <a16:creationId xmlns:a16="http://schemas.microsoft.com/office/drawing/2014/main" id="{9BD3F28B-E214-4661-8A2A-7431E4A5D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296" y="1663777"/>
            <a:ext cx="54102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88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64771" y="1687485"/>
            <a:ext cx="11097491" cy="4206240"/>
          </a:xfrm>
        </p:spPr>
        <p:txBody>
          <a:bodyPr>
            <a:noAutofit/>
          </a:bodyPr>
          <a:lstStyle/>
          <a:p>
            <a:r>
              <a:rPr lang="en-GB" sz="4400" dirty="0">
                <a:solidFill>
                  <a:schemeClr val="bg1"/>
                </a:solidFill>
              </a:rPr>
              <a:t>You will receive five questions in this round.</a:t>
            </a:r>
          </a:p>
          <a:p>
            <a:endParaRPr lang="en-GB" sz="4400" dirty="0">
              <a:solidFill>
                <a:schemeClr val="bg1"/>
              </a:solidFill>
            </a:endParaRPr>
          </a:p>
          <a:p>
            <a:r>
              <a:rPr lang="en-GB" sz="4400" dirty="0">
                <a:solidFill>
                  <a:schemeClr val="bg1"/>
                </a:solidFill>
              </a:rPr>
              <a:t>There is a non-obvious link that connects them all – there are five bonus points for correctly guessing the link.</a:t>
            </a:r>
          </a:p>
          <a:p>
            <a:endParaRPr lang="en-GB" sz="4400" dirty="0">
              <a:solidFill>
                <a:schemeClr val="bg1"/>
              </a:solidFill>
            </a:endParaRPr>
          </a:p>
          <a:p>
            <a:r>
              <a:rPr lang="en-GB" sz="4400" b="1" dirty="0">
                <a:solidFill>
                  <a:srgbClr val="B45F07"/>
                </a:solidFill>
              </a:rPr>
              <a:t>5</a:t>
            </a:r>
            <a:r>
              <a:rPr lang="en-GB" sz="4400" dirty="0">
                <a:solidFill>
                  <a:schemeClr val="bg1"/>
                </a:solidFill>
              </a:rPr>
              <a:t> questions only, </a:t>
            </a:r>
            <a:r>
              <a:rPr lang="en-GB" sz="4400" b="1" dirty="0">
                <a:solidFill>
                  <a:srgbClr val="B45F07"/>
                </a:solidFill>
              </a:rPr>
              <a:t>10</a:t>
            </a:r>
            <a:r>
              <a:rPr lang="en-GB" sz="4400" dirty="0">
                <a:solidFill>
                  <a:schemeClr val="bg1"/>
                </a:solidFill>
              </a:rPr>
              <a:t> points available.</a:t>
            </a:r>
          </a:p>
        </p:txBody>
      </p:sp>
      <p:sp>
        <p:nvSpPr>
          <p:cNvPr id="6" name="Rectangle 5">
            <a:extLst>
              <a:ext uri="{FF2B5EF4-FFF2-40B4-BE49-F238E27FC236}">
                <a16:creationId xmlns:a16="http://schemas.microsoft.com/office/drawing/2014/main" id="{F55D981E-D90E-4130-B5D0-06F7B5BB5BE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78B4322-4B55-4C42-AE81-3D59E4F4A634}"/>
              </a:ext>
            </a:extLst>
          </p:cNvPr>
          <p:cNvSpPr txBox="1"/>
          <p:nvPr/>
        </p:nvSpPr>
        <p:spPr>
          <a:xfrm>
            <a:off x="2911876" y="-9928"/>
            <a:ext cx="6136757"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1017610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In which 2014 film does a character called Gary Unwin get recruited by a spy </a:t>
            </a:r>
            <a:r>
              <a:rPr lang="en-US" sz="4400" dirty="0" err="1">
                <a:solidFill>
                  <a:schemeClr val="bg1"/>
                </a:solidFill>
              </a:rPr>
              <a:t>organisation</a:t>
            </a:r>
            <a:r>
              <a:rPr lang="en-US" sz="4400" dirty="0">
                <a:solidFill>
                  <a:schemeClr val="bg1"/>
                </a:solidFill>
              </a:rPr>
              <a:t>, despite his being an unlikely candidate for the job?</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Q1</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1601131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In which Beatles song will you find the line “Man you should have seen them kicking Edgar Allen Poe.”?</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Q2</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1058115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Which mammal does not have a stomach?</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Q3</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466368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Who wrote a children’s book called “Fox in Socks”?</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Q4</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82956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Which comedic rap group from Newport, Wales has a member known as DJ Killer Tom?</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Q5</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1171475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In which 2014 film does a character called Gary Unwin get recruited by a spy </a:t>
            </a:r>
            <a:r>
              <a:rPr lang="en-US" sz="4400" dirty="0" err="1">
                <a:solidFill>
                  <a:schemeClr val="bg1"/>
                </a:solidFill>
              </a:rPr>
              <a:t>organisation</a:t>
            </a:r>
            <a:r>
              <a:rPr lang="en-US" sz="4400" dirty="0">
                <a:solidFill>
                  <a:schemeClr val="bg1"/>
                </a:solidFill>
              </a:rPr>
              <a:t>, despite his being an unlikely candidate for the job?</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383897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2194560" y="2145169"/>
            <a:ext cx="7589322" cy="1113905"/>
          </a:xfrm>
        </p:spPr>
        <p:txBody>
          <a:bodyPr>
            <a:normAutofit/>
          </a:bodyPr>
          <a:lstStyle/>
          <a:p>
            <a:r>
              <a:rPr lang="en-US" sz="4400" dirty="0">
                <a:solidFill>
                  <a:schemeClr val="bg1"/>
                </a:solidFill>
              </a:rPr>
              <a:t>Kingsman: The Secret Service</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A1</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pic>
        <p:nvPicPr>
          <p:cNvPr id="26626" name="Picture 2" descr="Kingsman: The Secret Service [2014] | Pop Culture Bandit">
            <a:extLst>
              <a:ext uri="{FF2B5EF4-FFF2-40B4-BE49-F238E27FC236}">
                <a16:creationId xmlns:a16="http://schemas.microsoft.com/office/drawing/2014/main" id="{0E873465-42C1-4A25-A4EC-5B150F413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833" y="3102653"/>
            <a:ext cx="571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39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2C0174-7680-46F2-95D6-F02C2A40BFE2}"/>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821312" y="2178072"/>
            <a:ext cx="5615510" cy="4624106"/>
          </a:xfrm>
        </p:spPr>
        <p:txBody>
          <a:bodyPr>
            <a:normAutofit/>
          </a:bodyPr>
          <a:lstStyle/>
          <a:p>
            <a:r>
              <a:rPr lang="en-GB" sz="4400">
                <a:solidFill>
                  <a:schemeClr val="bg1"/>
                </a:solidFill>
              </a:rPr>
              <a:t>What’s the letter used to name the series of vitamins including niacin and riboflavin?</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a:solidFill>
                  <a:schemeClr val="bg1"/>
                </a:solidFill>
              </a:rPr>
              <a:t>Q4</a:t>
            </a:r>
          </a:p>
        </p:txBody>
      </p:sp>
      <p:pic>
        <p:nvPicPr>
          <p:cNvPr id="4" name="Picture 3">
            <a:extLst>
              <a:ext uri="{FF2B5EF4-FFF2-40B4-BE49-F238E27FC236}">
                <a16:creationId xmlns:a16="http://schemas.microsoft.com/office/drawing/2014/main" id="{24D48B72-B2E9-4979-8FE7-5EF72AA47DE3}"/>
              </a:ext>
            </a:extLst>
          </p:cNvPr>
          <p:cNvPicPr>
            <a:picLocks noChangeAspect="1"/>
          </p:cNvPicPr>
          <p:nvPr/>
        </p:nvPicPr>
        <p:blipFill>
          <a:blip r:embed="rId2"/>
          <a:stretch>
            <a:fillRect/>
          </a:stretch>
        </p:blipFill>
        <p:spPr>
          <a:xfrm>
            <a:off x="7074651" y="2178072"/>
            <a:ext cx="4476750" cy="4095750"/>
          </a:xfrm>
          <a:prstGeom prst="rect">
            <a:avLst/>
          </a:prstGeom>
        </p:spPr>
      </p:pic>
      <p:sp>
        <p:nvSpPr>
          <p:cNvPr id="10" name="TextBox 9">
            <a:extLst>
              <a:ext uri="{FF2B5EF4-FFF2-40B4-BE49-F238E27FC236}">
                <a16:creationId xmlns:a16="http://schemas.microsoft.com/office/drawing/2014/main" id="{0DC0C025-A78A-40CD-9D89-32EC859C31E5}"/>
              </a:ext>
            </a:extLst>
          </p:cNvPr>
          <p:cNvSpPr txBox="1"/>
          <p:nvPr/>
        </p:nvSpPr>
        <p:spPr>
          <a:xfrm>
            <a:off x="3343450" y="0"/>
            <a:ext cx="8066916" cy="1107996"/>
          </a:xfrm>
          <a:prstGeom prst="rect">
            <a:avLst/>
          </a:prstGeom>
          <a:noFill/>
        </p:spPr>
        <p:txBody>
          <a:bodyPr wrap="square" rtlCol="0">
            <a:spAutoFit/>
          </a:bodyPr>
          <a:lstStyle/>
          <a:p>
            <a:r>
              <a:rPr lang="en-GB" sz="6600">
                <a:solidFill>
                  <a:srgbClr val="604878"/>
                </a:solidFill>
              </a:rPr>
              <a:t>THERE CAN BE ONLY 1</a:t>
            </a:r>
          </a:p>
        </p:txBody>
      </p:sp>
    </p:spTree>
    <p:extLst>
      <p:ext uri="{BB962C8B-B14F-4D97-AF65-F5344CB8AC3E}">
        <p14:creationId xmlns:p14="http://schemas.microsoft.com/office/powerpoint/2010/main" val="295858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In which Beatles song will you find the line “Man you should have seen them kicking Edgar Allen Poe.”?</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39282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3251518"/>
            <a:ext cx="9082644" cy="4757109"/>
          </a:xfrm>
        </p:spPr>
        <p:txBody>
          <a:bodyPr>
            <a:normAutofit/>
          </a:bodyPr>
          <a:lstStyle/>
          <a:p>
            <a:r>
              <a:rPr lang="en-US" sz="4400" dirty="0">
                <a:solidFill>
                  <a:schemeClr val="bg1"/>
                </a:solidFill>
              </a:rPr>
              <a:t>I am the Walrus</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A2</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pic>
        <p:nvPicPr>
          <p:cNvPr id="25602" name="Picture 2" descr="I Am the Walrus - Wikipedia">
            <a:extLst>
              <a:ext uri="{FF2B5EF4-FFF2-40B4-BE49-F238E27FC236}">
                <a16:creationId xmlns:a16="http://schemas.microsoft.com/office/drawing/2014/main" id="{3ABA37E7-F884-4B37-A347-79F14A68F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518" y="2214193"/>
            <a:ext cx="4145871" cy="402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3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Which mammal does not have a stomach?</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154938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661210" y="3429000"/>
            <a:ext cx="9082644" cy="4757109"/>
          </a:xfrm>
        </p:spPr>
        <p:txBody>
          <a:bodyPr>
            <a:normAutofit/>
          </a:bodyPr>
          <a:lstStyle/>
          <a:p>
            <a:r>
              <a:rPr lang="en-US" sz="4400" dirty="0">
                <a:solidFill>
                  <a:schemeClr val="bg1"/>
                </a:solidFill>
              </a:rPr>
              <a:t>The Platypus</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A3</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pic>
        <p:nvPicPr>
          <p:cNvPr id="24580" name="Picture 4" descr="Baby platypus says hello : MadeMeSmile">
            <a:extLst>
              <a:ext uri="{FF2B5EF4-FFF2-40B4-BE49-F238E27FC236}">
                <a16:creationId xmlns:a16="http://schemas.microsoft.com/office/drawing/2014/main" id="{5D1EE007-EFB1-4C74-8D31-340162610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909" y="2077375"/>
            <a:ext cx="5773815" cy="384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490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Who wrote a children’s book called “Fox in Socks”?</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386657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723353" y="3269274"/>
            <a:ext cx="9082644" cy="4757109"/>
          </a:xfrm>
        </p:spPr>
        <p:txBody>
          <a:bodyPr>
            <a:normAutofit/>
          </a:bodyPr>
          <a:lstStyle/>
          <a:p>
            <a:r>
              <a:rPr lang="en-US" sz="4400" dirty="0">
                <a:solidFill>
                  <a:schemeClr val="bg1"/>
                </a:solidFill>
              </a:rPr>
              <a:t>Dr. Seuss</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A4</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pic>
        <p:nvPicPr>
          <p:cNvPr id="23554" name="Picture 2" descr="Fox in Socks - Wikipedia">
            <a:extLst>
              <a:ext uri="{FF2B5EF4-FFF2-40B4-BE49-F238E27FC236}">
                <a16:creationId xmlns:a16="http://schemas.microsoft.com/office/drawing/2014/main" id="{FEDF33E5-9A00-4AC9-814B-FFC144711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813" y="1401191"/>
            <a:ext cx="3756826" cy="512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7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US" sz="4400" dirty="0">
                <a:solidFill>
                  <a:schemeClr val="bg1"/>
                </a:solidFill>
              </a:rPr>
              <a:t>Which comedic rap group from Newport, Wales has a member known as DJ Killer Tom?</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spTree>
    <p:extLst>
      <p:ext uri="{BB962C8B-B14F-4D97-AF65-F5344CB8AC3E}">
        <p14:creationId xmlns:p14="http://schemas.microsoft.com/office/powerpoint/2010/main" val="59442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915486" y="3429000"/>
            <a:ext cx="9082644" cy="4757109"/>
          </a:xfrm>
        </p:spPr>
        <p:txBody>
          <a:bodyPr>
            <a:normAutofit/>
          </a:bodyPr>
          <a:lstStyle/>
          <a:p>
            <a:r>
              <a:rPr lang="en-US" sz="4400" dirty="0">
                <a:solidFill>
                  <a:schemeClr val="bg1"/>
                </a:solidFill>
              </a:rPr>
              <a:t>Goldie </a:t>
            </a:r>
            <a:r>
              <a:rPr lang="en-US" sz="4400" dirty="0" err="1">
                <a:solidFill>
                  <a:schemeClr val="bg1"/>
                </a:solidFill>
              </a:rPr>
              <a:t>Lookin</a:t>
            </a:r>
            <a:r>
              <a:rPr lang="en-US" sz="4400" dirty="0">
                <a:solidFill>
                  <a:schemeClr val="bg1"/>
                </a:solidFill>
              </a:rPr>
              <a:t> Chain</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A5</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pic>
        <p:nvPicPr>
          <p:cNvPr id="22530" name="Picture 2" descr="Safe As Fuck [Explicit] by Goldie Lookin Chain on Amazon Music ...">
            <a:extLst>
              <a:ext uri="{FF2B5EF4-FFF2-40B4-BE49-F238E27FC236}">
                <a16:creationId xmlns:a16="http://schemas.microsoft.com/office/drawing/2014/main" id="{88A85C8D-FFA3-43D3-ACCA-D8323D000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152" y="1491634"/>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616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48070" y="2257219"/>
            <a:ext cx="11152227" cy="4757109"/>
          </a:xfrm>
        </p:spPr>
        <p:txBody>
          <a:bodyPr>
            <a:normAutofit/>
          </a:bodyPr>
          <a:lstStyle/>
          <a:p>
            <a:r>
              <a:rPr lang="en-US" sz="4400" dirty="0">
                <a:solidFill>
                  <a:schemeClr val="bg1"/>
                </a:solidFill>
              </a:rPr>
              <a:t>What’s the Link between these five questions?</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a:t>
            </a:r>
            <a:r>
              <a:rPr lang="en-GB" sz="3200" dirty="0">
                <a:solidFill>
                  <a:prstClr val="white"/>
                </a:solidFill>
                <a:latin typeface="Calibri" panose="020F0502020204030204"/>
              </a:rPr>
              <a:t>6</a:t>
            </a:r>
            <a:endPar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What’s the Link?</a:t>
            </a:r>
          </a:p>
        </p:txBody>
      </p:sp>
      <p:pic>
        <p:nvPicPr>
          <p:cNvPr id="21506" name="Picture 2" descr="How to Make Perfect Hard Boiled Eggs | SimplyRecipes.com">
            <a:extLst>
              <a:ext uri="{FF2B5EF4-FFF2-40B4-BE49-F238E27FC236}">
                <a16:creationId xmlns:a16="http://schemas.microsoft.com/office/drawing/2014/main" id="{344AEFEF-1A86-454F-A897-27DBB86B5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198" y="3429000"/>
            <a:ext cx="4153270" cy="27671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6">
            <a:extLst>
              <a:ext uri="{FF2B5EF4-FFF2-40B4-BE49-F238E27FC236}">
                <a16:creationId xmlns:a16="http://schemas.microsoft.com/office/drawing/2014/main" id="{3F0FBBDF-56BE-4889-86E5-3BFB356BD223}"/>
              </a:ext>
            </a:extLst>
          </p:cNvPr>
          <p:cNvSpPr txBox="1">
            <a:spLocks/>
          </p:cNvSpPr>
          <p:nvPr/>
        </p:nvSpPr>
        <p:spPr>
          <a:xfrm>
            <a:off x="5557421" y="3204839"/>
            <a:ext cx="6395276" cy="39618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4400" dirty="0" err="1">
                <a:solidFill>
                  <a:schemeClr val="bg1"/>
                </a:solidFill>
              </a:rPr>
              <a:t>Eggsy</a:t>
            </a:r>
            <a:r>
              <a:rPr lang="en-US" sz="4400" dirty="0">
                <a:solidFill>
                  <a:schemeClr val="bg1"/>
                </a:solidFill>
              </a:rPr>
              <a:t> is the main character</a:t>
            </a:r>
          </a:p>
          <a:p>
            <a:r>
              <a:rPr lang="en-US" sz="4400" dirty="0">
                <a:solidFill>
                  <a:schemeClr val="bg1"/>
                </a:solidFill>
              </a:rPr>
              <a:t>I am the </a:t>
            </a:r>
            <a:r>
              <a:rPr lang="en-US" sz="4400" dirty="0" err="1">
                <a:solidFill>
                  <a:schemeClr val="bg1"/>
                </a:solidFill>
              </a:rPr>
              <a:t>Eggman</a:t>
            </a:r>
            <a:endParaRPr lang="en-US" sz="4400" dirty="0">
              <a:solidFill>
                <a:schemeClr val="bg1"/>
              </a:solidFill>
            </a:endParaRPr>
          </a:p>
          <a:p>
            <a:r>
              <a:rPr lang="en-US" sz="4400" dirty="0">
                <a:solidFill>
                  <a:schemeClr val="bg1"/>
                </a:solidFill>
              </a:rPr>
              <a:t>Egg laying mammal</a:t>
            </a:r>
          </a:p>
          <a:p>
            <a:r>
              <a:rPr lang="en-US" sz="4400" dirty="0">
                <a:solidFill>
                  <a:schemeClr val="bg1"/>
                </a:solidFill>
              </a:rPr>
              <a:t>Green Eggs and Ham</a:t>
            </a:r>
          </a:p>
          <a:p>
            <a:r>
              <a:rPr lang="en-US" sz="4400" dirty="0" err="1">
                <a:solidFill>
                  <a:schemeClr val="bg1"/>
                </a:solidFill>
              </a:rPr>
              <a:t>Eggsy</a:t>
            </a:r>
            <a:r>
              <a:rPr lang="en-US" sz="4400" dirty="0">
                <a:solidFill>
                  <a:schemeClr val="bg1"/>
                </a:solidFill>
              </a:rPr>
              <a:t> is a band member</a:t>
            </a:r>
          </a:p>
          <a:p>
            <a:endParaRPr lang="en-GB" sz="4400" dirty="0">
              <a:solidFill>
                <a:schemeClr val="bg1"/>
              </a:solidFill>
            </a:endParaRPr>
          </a:p>
        </p:txBody>
      </p:sp>
    </p:spTree>
    <p:extLst>
      <p:ext uri="{BB962C8B-B14F-4D97-AF65-F5344CB8AC3E}">
        <p14:creationId xmlns:p14="http://schemas.microsoft.com/office/powerpoint/2010/main" val="2429489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64771" y="1687485"/>
            <a:ext cx="11097491" cy="4206240"/>
          </a:xfrm>
        </p:spPr>
        <p:txBody>
          <a:bodyPr>
            <a:noAutofit/>
          </a:bodyPr>
          <a:lstStyle/>
          <a:p>
            <a:r>
              <a:rPr lang="en-GB" sz="4400" dirty="0">
                <a:solidFill>
                  <a:schemeClr val="bg1"/>
                </a:solidFill>
              </a:rPr>
              <a:t>Get your thinking caps on! It’s riddle time!</a:t>
            </a:r>
          </a:p>
          <a:p>
            <a:endParaRPr lang="en-GB" sz="4400" dirty="0">
              <a:solidFill>
                <a:schemeClr val="bg1"/>
              </a:solidFill>
            </a:endParaRPr>
          </a:p>
          <a:p>
            <a:r>
              <a:rPr lang="en-GB" sz="4400" b="1" dirty="0">
                <a:solidFill>
                  <a:srgbClr val="B45F07"/>
                </a:solidFill>
              </a:rPr>
              <a:t>5</a:t>
            </a:r>
            <a:r>
              <a:rPr lang="en-GB" sz="4400" dirty="0">
                <a:solidFill>
                  <a:schemeClr val="bg1"/>
                </a:solidFill>
              </a:rPr>
              <a:t> questions only</a:t>
            </a:r>
          </a:p>
        </p:txBody>
      </p:sp>
      <p:sp>
        <p:nvSpPr>
          <p:cNvPr id="6" name="Rectangle 5">
            <a:extLst>
              <a:ext uri="{FF2B5EF4-FFF2-40B4-BE49-F238E27FC236}">
                <a16:creationId xmlns:a16="http://schemas.microsoft.com/office/drawing/2014/main" id="{F55D981E-D90E-4130-B5D0-06F7B5BB5BE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78B4322-4B55-4C42-AE81-3D59E4F4A634}"/>
              </a:ext>
            </a:extLst>
          </p:cNvPr>
          <p:cNvSpPr txBox="1"/>
          <p:nvPr/>
        </p:nvSpPr>
        <p:spPr>
          <a:xfrm>
            <a:off x="2911876" y="-9928"/>
            <a:ext cx="6136757"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299229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B12C0B-4647-4434-8FA0-28665077A7BD}"/>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760069"/>
            <a:ext cx="5245331" cy="4757109"/>
          </a:xfrm>
        </p:spPr>
        <p:txBody>
          <a:bodyPr>
            <a:normAutofit/>
          </a:bodyPr>
          <a:lstStyle/>
          <a:p>
            <a:r>
              <a:rPr lang="en-GB" sz="4400">
                <a:solidFill>
                  <a:schemeClr val="bg1"/>
                </a:solidFill>
              </a:rPr>
              <a:t>What’s the name of Will Smith’s character in the film “Men in Black”?</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white"/>
                </a:solidFill>
                <a:effectLst/>
                <a:uLnTx/>
                <a:uFillTx/>
                <a:latin typeface="Calibri" panose="020F0502020204030204"/>
                <a:ea typeface="+mn-ea"/>
                <a:cs typeface="+mn-cs"/>
              </a:rPr>
              <a:t>Q5</a:t>
            </a:r>
          </a:p>
        </p:txBody>
      </p:sp>
      <p:pic>
        <p:nvPicPr>
          <p:cNvPr id="4" name="Picture 3">
            <a:extLst>
              <a:ext uri="{FF2B5EF4-FFF2-40B4-BE49-F238E27FC236}">
                <a16:creationId xmlns:a16="http://schemas.microsoft.com/office/drawing/2014/main" id="{F9B9DFFF-0BB2-48C4-8F28-8D294B704D77}"/>
              </a:ext>
            </a:extLst>
          </p:cNvPr>
          <p:cNvPicPr>
            <a:picLocks noChangeAspect="1"/>
          </p:cNvPicPr>
          <p:nvPr/>
        </p:nvPicPr>
        <p:blipFill>
          <a:blip r:embed="rId2"/>
          <a:stretch>
            <a:fillRect/>
          </a:stretch>
        </p:blipFill>
        <p:spPr>
          <a:xfrm>
            <a:off x="7236576" y="1760069"/>
            <a:ext cx="4273781" cy="4461827"/>
          </a:xfrm>
          <a:prstGeom prst="rect">
            <a:avLst/>
          </a:prstGeom>
        </p:spPr>
      </p:pic>
      <p:sp>
        <p:nvSpPr>
          <p:cNvPr id="10" name="TextBox 9">
            <a:extLst>
              <a:ext uri="{FF2B5EF4-FFF2-40B4-BE49-F238E27FC236}">
                <a16:creationId xmlns:a16="http://schemas.microsoft.com/office/drawing/2014/main" id="{1CB519A9-B423-48E6-9B43-25B8B5E93533}"/>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rgbClr val="604878"/>
                </a:solidFill>
                <a:effectLst/>
                <a:uLnTx/>
                <a:uFillTx/>
                <a:latin typeface="Calibri" panose="020F0502020204030204"/>
                <a:ea typeface="+mn-ea"/>
                <a:cs typeface="+mn-cs"/>
              </a:rPr>
              <a:t>THERE CAN BE ONLY 1</a:t>
            </a:r>
          </a:p>
        </p:txBody>
      </p:sp>
    </p:spTree>
    <p:extLst>
      <p:ext uri="{BB962C8B-B14F-4D97-AF65-F5344CB8AC3E}">
        <p14:creationId xmlns:p14="http://schemas.microsoft.com/office/powerpoint/2010/main" val="12728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GB" sz="4400" dirty="0">
                <a:solidFill>
                  <a:schemeClr val="bg1"/>
                </a:solidFill>
              </a:rPr>
              <a:t>Only one colour, but not one size</a:t>
            </a:r>
          </a:p>
          <a:p>
            <a:r>
              <a:rPr lang="en-GB" sz="4400" dirty="0">
                <a:solidFill>
                  <a:schemeClr val="bg1"/>
                </a:solidFill>
              </a:rPr>
              <a:t>Stuck at the bottom, yet easily flies</a:t>
            </a:r>
          </a:p>
          <a:p>
            <a:r>
              <a:rPr lang="en-GB" sz="4400" dirty="0">
                <a:solidFill>
                  <a:schemeClr val="bg1"/>
                </a:solidFill>
              </a:rPr>
              <a:t>Present in sun, but not in the dark</a:t>
            </a:r>
          </a:p>
          <a:p>
            <a:r>
              <a:rPr lang="en-GB" sz="4400" dirty="0">
                <a:solidFill>
                  <a:schemeClr val="bg1"/>
                </a:solidFill>
              </a:rPr>
              <a:t>Doing no harm, and leaving no mark</a:t>
            </a:r>
          </a:p>
          <a:p>
            <a:r>
              <a:rPr lang="en-GB" sz="4400" dirty="0">
                <a:solidFill>
                  <a:schemeClr val="bg1"/>
                </a:solidFill>
              </a:rPr>
              <a:t>What am I?</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Q1</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265817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3109356" y="2576815"/>
            <a:ext cx="9082644" cy="4757109"/>
          </a:xfrm>
        </p:spPr>
        <p:txBody>
          <a:bodyPr>
            <a:normAutofit/>
          </a:bodyPr>
          <a:lstStyle/>
          <a:p>
            <a:r>
              <a:rPr lang="en-GB" sz="8800" dirty="0">
                <a:solidFill>
                  <a:schemeClr val="bg1"/>
                </a:solidFill>
              </a:rPr>
              <a:t>if 11+2 = 1</a:t>
            </a:r>
          </a:p>
          <a:p>
            <a:r>
              <a:rPr lang="en-GB" sz="8800" dirty="0">
                <a:solidFill>
                  <a:schemeClr val="bg1"/>
                </a:solidFill>
              </a:rPr>
              <a:t>then 9+5 = ?</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Q2</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3843548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420428" y="1919868"/>
            <a:ext cx="10567386" cy="4757109"/>
          </a:xfrm>
        </p:spPr>
        <p:txBody>
          <a:bodyPr>
            <a:normAutofit/>
          </a:bodyPr>
          <a:lstStyle/>
          <a:p>
            <a:r>
              <a:rPr lang="en-GB" sz="8800" dirty="0">
                <a:solidFill>
                  <a:schemeClr val="bg1"/>
                </a:solidFill>
              </a:rPr>
              <a:t>David’s father has three sons: Snap, Crackle, and …?</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Q3</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2579321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443883" y="1919868"/>
            <a:ext cx="11327907" cy="4757109"/>
          </a:xfrm>
        </p:spPr>
        <p:txBody>
          <a:bodyPr>
            <a:normAutofit lnSpcReduction="10000"/>
          </a:bodyPr>
          <a:lstStyle/>
          <a:p>
            <a:r>
              <a:rPr lang="en-GB" sz="8800" dirty="0">
                <a:solidFill>
                  <a:schemeClr val="bg1"/>
                </a:solidFill>
              </a:rPr>
              <a:t>How do you stop 7 being odd, without using any mathematical operations?</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Q4</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353624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443883" y="1919868"/>
            <a:ext cx="11327907" cy="4757109"/>
          </a:xfrm>
        </p:spPr>
        <p:txBody>
          <a:bodyPr>
            <a:normAutofit/>
          </a:bodyPr>
          <a:lstStyle/>
          <a:p>
            <a:r>
              <a:rPr lang="en-GB" sz="6600" dirty="0">
                <a:solidFill>
                  <a:schemeClr val="bg1"/>
                </a:solidFill>
              </a:rPr>
              <a:t>What has keys that open no locks, space but no room, and you can enter but not go in?</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Q5</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277275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554678" y="2363751"/>
            <a:ext cx="9082644" cy="4757109"/>
          </a:xfrm>
        </p:spPr>
        <p:txBody>
          <a:bodyPr>
            <a:normAutofit/>
          </a:bodyPr>
          <a:lstStyle/>
          <a:p>
            <a:r>
              <a:rPr lang="en-GB" sz="4400" dirty="0">
                <a:solidFill>
                  <a:schemeClr val="bg1"/>
                </a:solidFill>
              </a:rPr>
              <a:t>Only one colour, but not one size</a:t>
            </a:r>
          </a:p>
          <a:p>
            <a:r>
              <a:rPr lang="en-GB" sz="4400" dirty="0">
                <a:solidFill>
                  <a:schemeClr val="bg1"/>
                </a:solidFill>
              </a:rPr>
              <a:t>Stuck at the bottom, yet easily flies</a:t>
            </a:r>
          </a:p>
          <a:p>
            <a:r>
              <a:rPr lang="en-GB" sz="4400" dirty="0">
                <a:solidFill>
                  <a:schemeClr val="bg1"/>
                </a:solidFill>
              </a:rPr>
              <a:t>Present in sun, but not in the dark</a:t>
            </a:r>
          </a:p>
          <a:p>
            <a:r>
              <a:rPr lang="en-GB" sz="4400" dirty="0">
                <a:solidFill>
                  <a:schemeClr val="bg1"/>
                </a:solidFill>
              </a:rPr>
              <a:t>Doing no harm, and leaving no mark</a:t>
            </a:r>
          </a:p>
          <a:p>
            <a:r>
              <a:rPr lang="en-GB" sz="4400" dirty="0">
                <a:solidFill>
                  <a:schemeClr val="bg1"/>
                </a:solidFill>
              </a:rPr>
              <a:t>What am I?</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4024045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625700" y="3535603"/>
            <a:ext cx="9082644" cy="4757109"/>
          </a:xfrm>
        </p:spPr>
        <p:txBody>
          <a:bodyPr>
            <a:normAutofit/>
          </a:bodyPr>
          <a:lstStyle/>
          <a:p>
            <a:r>
              <a:rPr lang="en-GB" sz="4400" dirty="0">
                <a:solidFill>
                  <a:schemeClr val="bg1"/>
                </a:solidFill>
              </a:rPr>
              <a:t>A Shadow</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pic>
        <p:nvPicPr>
          <p:cNvPr id="37890" name="Picture 2" descr="The Shadow Knows | Psychology Today">
            <a:extLst>
              <a:ext uri="{FF2B5EF4-FFF2-40B4-BE49-F238E27FC236}">
                <a16:creationId xmlns:a16="http://schemas.microsoft.com/office/drawing/2014/main" id="{563566EA-6AD0-42ED-A747-745F6E6F0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562" y="1913657"/>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839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3109356" y="2576815"/>
            <a:ext cx="9082644" cy="4757109"/>
          </a:xfrm>
        </p:spPr>
        <p:txBody>
          <a:bodyPr>
            <a:normAutofit/>
          </a:bodyPr>
          <a:lstStyle/>
          <a:p>
            <a:r>
              <a:rPr lang="en-GB" sz="8800" dirty="0">
                <a:solidFill>
                  <a:schemeClr val="bg1"/>
                </a:solidFill>
              </a:rPr>
              <a:t>if 11+2 = 1</a:t>
            </a:r>
          </a:p>
          <a:p>
            <a:r>
              <a:rPr lang="en-GB" sz="8800" dirty="0">
                <a:solidFill>
                  <a:schemeClr val="bg1"/>
                </a:solidFill>
              </a:rPr>
              <a:t>then 9+5 = ?</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2878035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2079546" y="2701103"/>
            <a:ext cx="9082644" cy="4757109"/>
          </a:xfrm>
        </p:spPr>
        <p:txBody>
          <a:bodyPr>
            <a:normAutofit/>
          </a:bodyPr>
          <a:lstStyle/>
          <a:p>
            <a:r>
              <a:rPr lang="en-GB" sz="8800" dirty="0">
                <a:solidFill>
                  <a:schemeClr val="bg1"/>
                </a:solidFill>
              </a:rPr>
              <a:t>2</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A2</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pic>
        <p:nvPicPr>
          <p:cNvPr id="49154" name="Picture 2" descr="Digicel Grenada on Twitter: &quot;Start monitoring your clock. Tune in ...">
            <a:extLst>
              <a:ext uri="{FF2B5EF4-FFF2-40B4-BE49-F238E27FC236}">
                <a16:creationId xmlns:a16="http://schemas.microsoft.com/office/drawing/2014/main" id="{91177156-D1BB-42C9-A6F4-B82BC16CA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2313" y="1612035"/>
            <a:ext cx="4660037" cy="466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0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420428" y="1919868"/>
            <a:ext cx="10567386" cy="4757109"/>
          </a:xfrm>
        </p:spPr>
        <p:txBody>
          <a:bodyPr>
            <a:normAutofit/>
          </a:bodyPr>
          <a:lstStyle/>
          <a:p>
            <a:r>
              <a:rPr lang="en-GB" sz="8800" dirty="0">
                <a:solidFill>
                  <a:schemeClr val="bg1"/>
                </a:solidFill>
              </a:rPr>
              <a:t>David’s father has three sons: Snap, Crackle, and …?</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250328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64771" y="1687485"/>
            <a:ext cx="11097491" cy="4206240"/>
          </a:xfrm>
        </p:spPr>
        <p:txBody>
          <a:bodyPr>
            <a:noAutofit/>
          </a:bodyPr>
          <a:lstStyle/>
          <a:p>
            <a:r>
              <a:rPr lang="en-GB" sz="4400" dirty="0">
                <a:solidFill>
                  <a:schemeClr val="bg1"/>
                </a:solidFill>
              </a:rPr>
              <a:t>These answers are all </a:t>
            </a:r>
            <a:r>
              <a:rPr lang="en-GB" sz="4400" b="1" dirty="0">
                <a:solidFill>
                  <a:srgbClr val="604878"/>
                </a:solidFill>
              </a:rPr>
              <a:t>famous fourths</a:t>
            </a:r>
            <a:r>
              <a:rPr lang="en-GB" sz="4400" dirty="0">
                <a:solidFill>
                  <a:schemeClr val="bg1"/>
                </a:solidFill>
              </a:rPr>
              <a:t>.</a:t>
            </a:r>
            <a:br>
              <a:rPr lang="en-GB" sz="4400" dirty="0">
                <a:solidFill>
                  <a:schemeClr val="bg1"/>
                </a:solidFill>
              </a:rPr>
            </a:br>
            <a:endParaRPr lang="en-GB" sz="4400" dirty="0">
              <a:solidFill>
                <a:schemeClr val="bg1"/>
              </a:solidFill>
            </a:endParaRPr>
          </a:p>
          <a:p>
            <a:r>
              <a:rPr lang="en-GB" sz="4400" b="1" dirty="0">
                <a:solidFill>
                  <a:srgbClr val="604878"/>
                </a:solidFill>
              </a:rPr>
              <a:t>5</a:t>
            </a:r>
            <a:r>
              <a:rPr lang="en-GB" sz="4400" dirty="0">
                <a:solidFill>
                  <a:schemeClr val="bg1"/>
                </a:solidFill>
              </a:rPr>
              <a:t> questions total.</a:t>
            </a:r>
            <a:br>
              <a:rPr lang="en-GB" sz="4400" dirty="0">
                <a:solidFill>
                  <a:schemeClr val="bg1"/>
                </a:solidFill>
              </a:rPr>
            </a:br>
            <a:br>
              <a:rPr lang="en-GB" sz="4400" dirty="0">
                <a:solidFill>
                  <a:schemeClr val="bg1"/>
                </a:solidFill>
              </a:rPr>
            </a:br>
            <a:endParaRPr lang="en-GB" sz="4400" dirty="0">
              <a:solidFill>
                <a:schemeClr val="bg1"/>
              </a:solidFill>
            </a:endParaRPr>
          </a:p>
        </p:txBody>
      </p:sp>
      <p:sp>
        <p:nvSpPr>
          <p:cNvPr id="9" name="Rectangle 8">
            <a:extLst>
              <a:ext uri="{FF2B5EF4-FFF2-40B4-BE49-F238E27FC236}">
                <a16:creationId xmlns:a16="http://schemas.microsoft.com/office/drawing/2014/main" id="{5A72135A-D540-4022-8753-F9752851405B}"/>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09BDC08-0C61-4E99-B2F7-5E904F4E69F3}"/>
              </a:ext>
            </a:extLst>
          </p:cNvPr>
          <p:cNvSpPr txBox="1"/>
          <p:nvPr/>
        </p:nvSpPr>
        <p:spPr>
          <a:xfrm>
            <a:off x="3343450" y="0"/>
            <a:ext cx="806691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604878"/>
                </a:solidFill>
                <a:effectLst/>
                <a:uLnTx/>
                <a:uFillTx/>
                <a:latin typeface="Calibri" panose="020F0502020204030204"/>
                <a:ea typeface="+mn-ea"/>
                <a:cs typeface="+mn-cs"/>
              </a:rPr>
              <a:t>Famous Fourths</a:t>
            </a:r>
          </a:p>
        </p:txBody>
      </p:sp>
    </p:spTree>
    <p:extLst>
      <p:ext uri="{BB962C8B-B14F-4D97-AF65-F5344CB8AC3E}">
        <p14:creationId xmlns:p14="http://schemas.microsoft.com/office/powerpoint/2010/main" val="389119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1260630" y="3038455"/>
            <a:ext cx="10567386" cy="4757109"/>
          </a:xfrm>
        </p:spPr>
        <p:txBody>
          <a:bodyPr>
            <a:normAutofit/>
          </a:bodyPr>
          <a:lstStyle/>
          <a:p>
            <a:r>
              <a:rPr lang="en-GB" sz="8800" dirty="0">
                <a:solidFill>
                  <a:schemeClr val="bg1"/>
                </a:solidFill>
              </a:rPr>
              <a:t>David</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pic>
        <p:nvPicPr>
          <p:cNvPr id="50178" name="Picture 2" descr="Is Michelangelo's 'David' really perfection personified?">
            <a:extLst>
              <a:ext uri="{FF2B5EF4-FFF2-40B4-BE49-F238E27FC236}">
                <a16:creationId xmlns:a16="http://schemas.microsoft.com/office/drawing/2014/main" id="{13940158-2F57-4882-9088-43A48A549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849" y="1900326"/>
            <a:ext cx="6024482" cy="404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736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443883" y="1919868"/>
            <a:ext cx="11327907" cy="4757109"/>
          </a:xfrm>
        </p:spPr>
        <p:txBody>
          <a:bodyPr>
            <a:normAutofit lnSpcReduction="10000"/>
          </a:bodyPr>
          <a:lstStyle/>
          <a:p>
            <a:r>
              <a:rPr lang="en-GB" sz="8800" dirty="0">
                <a:solidFill>
                  <a:schemeClr val="bg1"/>
                </a:solidFill>
              </a:rPr>
              <a:t>How do you stop 7 being odd, without using any mathematical operations?</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A4</a:t>
            </a:r>
            <a:endPar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3099846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2905365" y="2248343"/>
            <a:ext cx="11327907" cy="4757109"/>
          </a:xfrm>
        </p:spPr>
        <p:txBody>
          <a:bodyPr>
            <a:normAutofit/>
          </a:bodyPr>
          <a:lstStyle/>
          <a:p>
            <a:r>
              <a:rPr lang="en-GB" sz="23900" dirty="0">
                <a:solidFill>
                  <a:schemeClr val="bg1"/>
                </a:solidFill>
              </a:rPr>
              <a:t> EVEN</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A4</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
        <p:nvSpPr>
          <p:cNvPr id="4" name="Rectangle 3">
            <a:extLst>
              <a:ext uri="{FF2B5EF4-FFF2-40B4-BE49-F238E27FC236}">
                <a16:creationId xmlns:a16="http://schemas.microsoft.com/office/drawing/2014/main" id="{F059CCB6-3638-4FA5-91E1-DFDF6B98C15B}"/>
              </a:ext>
            </a:extLst>
          </p:cNvPr>
          <p:cNvSpPr/>
          <p:nvPr/>
        </p:nvSpPr>
        <p:spPr>
          <a:xfrm>
            <a:off x="2074879" y="1909191"/>
            <a:ext cx="1593706" cy="3770263"/>
          </a:xfrm>
          <a:prstGeom prst="rect">
            <a:avLst/>
          </a:prstGeom>
        </p:spPr>
        <p:txBody>
          <a:bodyPr wrap="none">
            <a:spAutoFit/>
          </a:bodyPr>
          <a:lstStyle/>
          <a:p>
            <a:r>
              <a:rPr lang="en-GB" sz="23900" dirty="0">
                <a:solidFill>
                  <a:schemeClr val="bg1"/>
                </a:solidFill>
              </a:rPr>
              <a:t>S</a:t>
            </a:r>
            <a:endParaRPr lang="en-GB" sz="3600" dirty="0"/>
          </a:p>
        </p:txBody>
      </p:sp>
    </p:spTree>
    <p:extLst>
      <p:ext uri="{BB962C8B-B14F-4D97-AF65-F5344CB8AC3E}">
        <p14:creationId xmlns:p14="http://schemas.microsoft.com/office/powerpoint/2010/main" val="2461515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7.40741E-7 L 0.00273 0.73912 " pathEditMode="relative" rAng="0" ptsTypes="AA">
                                      <p:cBhvr>
                                        <p:cTn id="6" dur="2000" fill="hold"/>
                                        <p:tgtEl>
                                          <p:spTgt spid="4"/>
                                        </p:tgtEl>
                                        <p:attrNameLst>
                                          <p:attrName>ppt_x</p:attrName>
                                          <p:attrName>ppt_y</p:attrName>
                                        </p:attrNameLst>
                                      </p:cBhvr>
                                      <p:rCtr x="130" y="3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443883" y="1919868"/>
            <a:ext cx="11327907" cy="4757109"/>
          </a:xfrm>
        </p:spPr>
        <p:txBody>
          <a:bodyPr>
            <a:normAutofit/>
          </a:bodyPr>
          <a:lstStyle/>
          <a:p>
            <a:r>
              <a:rPr lang="en-GB" sz="6600" dirty="0">
                <a:solidFill>
                  <a:schemeClr val="bg1"/>
                </a:solidFill>
              </a:rPr>
              <a:t>What has keys that open no locks, space but no room, and you can enter but not go in?</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prstClr val="white"/>
                </a:solidFill>
                <a:latin typeface="Calibri" panose="020F0502020204030204"/>
              </a:rPr>
              <a:t>A</a:t>
            </a: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spTree>
    <p:extLst>
      <p:ext uri="{BB962C8B-B14F-4D97-AF65-F5344CB8AC3E}">
        <p14:creationId xmlns:p14="http://schemas.microsoft.com/office/powerpoint/2010/main" val="3959998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A6C62B-24E9-4C00-86D8-7294D2D95F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4</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3400146" y="1573639"/>
            <a:ext cx="11327907" cy="4757109"/>
          </a:xfrm>
        </p:spPr>
        <p:txBody>
          <a:bodyPr>
            <a:normAutofit/>
          </a:bodyPr>
          <a:lstStyle/>
          <a:p>
            <a:r>
              <a:rPr lang="en-GB" sz="6600" dirty="0">
                <a:solidFill>
                  <a:schemeClr val="bg1"/>
                </a:solidFill>
              </a:rPr>
              <a:t>A keyboard!</a:t>
            </a: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A5</a:t>
            </a:r>
          </a:p>
        </p:txBody>
      </p:sp>
      <p:sp>
        <p:nvSpPr>
          <p:cNvPr id="10" name="TextBox 9">
            <a:extLst>
              <a:ext uri="{FF2B5EF4-FFF2-40B4-BE49-F238E27FC236}">
                <a16:creationId xmlns:a16="http://schemas.microsoft.com/office/drawing/2014/main" id="{11D4485E-0776-4FE6-AA2F-5D0DB61A1167}"/>
              </a:ext>
            </a:extLst>
          </p:cNvPr>
          <p:cNvSpPr txBox="1"/>
          <p:nvPr/>
        </p:nvSpPr>
        <p:spPr>
          <a:xfrm>
            <a:off x="3737498" y="-9928"/>
            <a:ext cx="6578353"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B45F07"/>
                </a:solidFill>
                <a:effectLst/>
                <a:uLnTx/>
                <a:uFillTx/>
                <a:latin typeface="Calibri" panose="020F0502020204030204"/>
                <a:ea typeface="+mn-ea"/>
                <a:cs typeface="+mn-cs"/>
              </a:rPr>
              <a:t>Riddles</a:t>
            </a:r>
          </a:p>
        </p:txBody>
      </p:sp>
      <p:pic>
        <p:nvPicPr>
          <p:cNvPr id="51202" name="Picture 2" descr="Game Max Click RGB Gaming Keyboard - Fierce PC">
            <a:extLst>
              <a:ext uri="{FF2B5EF4-FFF2-40B4-BE49-F238E27FC236}">
                <a16:creationId xmlns:a16="http://schemas.microsoft.com/office/drawing/2014/main" id="{466E13F2-B93C-4979-BA71-2EE528D94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90" y="2433941"/>
            <a:ext cx="1123950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860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B45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dirty="0">
                <a:solidFill>
                  <a:schemeClr val="bg1"/>
                </a:solidFill>
              </a:rPr>
              <a:t>Round 5</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764771" y="1687485"/>
            <a:ext cx="11097491" cy="4206240"/>
          </a:xfrm>
        </p:spPr>
        <p:txBody>
          <a:bodyPr>
            <a:noAutofit/>
          </a:bodyPr>
          <a:lstStyle/>
          <a:p>
            <a:r>
              <a:rPr lang="en-GB" sz="4400" dirty="0">
                <a:solidFill>
                  <a:schemeClr val="bg1"/>
                </a:solidFill>
              </a:rPr>
              <a:t>Emojis will pictographically show the name of an Agatha Christie novel, you need to work out what the book title is.</a:t>
            </a:r>
          </a:p>
          <a:p>
            <a:endParaRPr lang="en-GB" sz="4400" dirty="0">
              <a:solidFill>
                <a:schemeClr val="bg1"/>
              </a:solidFill>
            </a:endParaRPr>
          </a:p>
          <a:p>
            <a:r>
              <a:rPr lang="en-GB" sz="4400" b="1" dirty="0">
                <a:solidFill>
                  <a:srgbClr val="B45F07"/>
                </a:solidFill>
              </a:rPr>
              <a:t>5</a:t>
            </a:r>
            <a:r>
              <a:rPr lang="en-GB" sz="4400" dirty="0">
                <a:solidFill>
                  <a:schemeClr val="bg1"/>
                </a:solidFill>
              </a:rPr>
              <a:t> questions only</a:t>
            </a:r>
          </a:p>
        </p:txBody>
      </p:sp>
      <p:sp>
        <p:nvSpPr>
          <p:cNvPr id="6" name="Rectangle 5">
            <a:extLst>
              <a:ext uri="{FF2B5EF4-FFF2-40B4-BE49-F238E27FC236}">
                <a16:creationId xmlns:a16="http://schemas.microsoft.com/office/drawing/2014/main" id="{F55D981E-D90E-4130-B5D0-06F7B5BB5BE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78B4322-4B55-4C42-AE81-3D59E4F4A634}"/>
              </a:ext>
            </a:extLst>
          </p:cNvPr>
          <p:cNvSpPr txBox="1"/>
          <p:nvPr/>
        </p:nvSpPr>
        <p:spPr>
          <a:xfrm>
            <a:off x="2876365" y="161700"/>
            <a:ext cx="779459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B45F07"/>
                </a:solidFill>
                <a:effectLst/>
                <a:uLnTx/>
                <a:uFillTx/>
                <a:latin typeface="Calibri" panose="020F0502020204030204"/>
                <a:ea typeface="+mn-ea"/>
                <a:cs typeface="+mn-cs"/>
              </a:rPr>
              <a:t>Emojis + Agatha Christie</a:t>
            </a:r>
          </a:p>
        </p:txBody>
      </p:sp>
    </p:spTree>
    <p:extLst>
      <p:ext uri="{BB962C8B-B14F-4D97-AF65-F5344CB8AC3E}">
        <p14:creationId xmlns:p14="http://schemas.microsoft.com/office/powerpoint/2010/main" val="177309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6FA817-4376-4065-B6A2-B7C6A16BA25D}"/>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F8AA63C-7642-4707-A583-FADB681FCB3E}"/>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850C75BD-72BB-4B2A-9F66-8AF770FB342C}"/>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10" name="TextBox 9">
            <a:extLst>
              <a:ext uri="{FF2B5EF4-FFF2-40B4-BE49-F238E27FC236}">
                <a16:creationId xmlns:a16="http://schemas.microsoft.com/office/drawing/2014/main" id="{48C87E25-AA66-4768-AD14-623CF52C5D1B}"/>
              </a:ext>
            </a:extLst>
          </p:cNvPr>
          <p:cNvSpPr txBox="1"/>
          <p:nvPr/>
        </p:nvSpPr>
        <p:spPr>
          <a:xfrm>
            <a:off x="3462291" y="-9928"/>
            <a:ext cx="558634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 Example</a:t>
            </a:r>
          </a:p>
        </p:txBody>
      </p:sp>
      <p:sp>
        <p:nvSpPr>
          <p:cNvPr id="17" name="TextBox 16">
            <a:extLst>
              <a:ext uri="{FF2B5EF4-FFF2-40B4-BE49-F238E27FC236}">
                <a16:creationId xmlns:a16="http://schemas.microsoft.com/office/drawing/2014/main" id="{A9DD1883-099A-459D-89ED-613B1EBA26C3}"/>
              </a:ext>
            </a:extLst>
          </p:cNvPr>
          <p:cNvSpPr txBox="1"/>
          <p:nvPr/>
        </p:nvSpPr>
        <p:spPr>
          <a:xfrm>
            <a:off x="417830" y="1651000"/>
            <a:ext cx="1135634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Calibri" panose="020F0502020204030204"/>
                <a:ea typeface="+mn-ea"/>
                <a:cs typeface="+mn-cs"/>
              </a:rPr>
              <a:t>The aim of this round is to figure out the name of the Agatha Christie book from the emoji shown. </a:t>
            </a:r>
          </a:p>
        </p:txBody>
      </p:sp>
      <p:pic>
        <p:nvPicPr>
          <p:cNvPr id="18" name="Picture 17">
            <a:extLst>
              <a:ext uri="{FF2B5EF4-FFF2-40B4-BE49-F238E27FC236}">
                <a16:creationId xmlns:a16="http://schemas.microsoft.com/office/drawing/2014/main" id="{959D85AC-AED9-4C3E-85B8-A53B8CCC1C9A}"/>
              </a:ext>
            </a:extLst>
          </p:cNvPr>
          <p:cNvPicPr>
            <a:picLocks noChangeAspect="1"/>
          </p:cNvPicPr>
          <p:nvPr/>
        </p:nvPicPr>
        <p:blipFill>
          <a:blip r:embed="rId2"/>
          <a:stretch>
            <a:fillRect/>
          </a:stretch>
        </p:blipFill>
        <p:spPr>
          <a:xfrm>
            <a:off x="1209675" y="3024926"/>
            <a:ext cx="9290050" cy="1966913"/>
          </a:xfrm>
          <a:prstGeom prst="rect">
            <a:avLst/>
          </a:prstGeom>
        </p:spPr>
      </p:pic>
    </p:spTree>
    <p:extLst>
      <p:ext uri="{BB962C8B-B14F-4D97-AF65-F5344CB8AC3E}">
        <p14:creationId xmlns:p14="http://schemas.microsoft.com/office/powerpoint/2010/main" val="2554072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6FA817-4376-4065-B6A2-B7C6A16BA25D}"/>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F8AA63C-7642-4707-A583-FADB681FCB3E}"/>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850C75BD-72BB-4B2A-9F66-8AF770FB342C}"/>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10" name="TextBox 9">
            <a:extLst>
              <a:ext uri="{FF2B5EF4-FFF2-40B4-BE49-F238E27FC236}">
                <a16:creationId xmlns:a16="http://schemas.microsoft.com/office/drawing/2014/main" id="{48C87E25-AA66-4768-AD14-623CF52C5D1B}"/>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sp>
        <p:nvSpPr>
          <p:cNvPr id="17" name="TextBox 16">
            <a:extLst>
              <a:ext uri="{FF2B5EF4-FFF2-40B4-BE49-F238E27FC236}">
                <a16:creationId xmlns:a16="http://schemas.microsoft.com/office/drawing/2014/main" id="{A9DD1883-099A-459D-89ED-613B1EBA26C3}"/>
              </a:ext>
            </a:extLst>
          </p:cNvPr>
          <p:cNvSpPr txBox="1"/>
          <p:nvPr/>
        </p:nvSpPr>
        <p:spPr>
          <a:xfrm>
            <a:off x="417830" y="1651000"/>
            <a:ext cx="1135634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Calibri" panose="020F0502020204030204"/>
                <a:ea typeface="+mn-ea"/>
                <a:cs typeface="+mn-cs"/>
              </a:rPr>
              <a:t>The aim of this round is to figure out the name of the Agatha Christie book from the emoji shown. </a:t>
            </a:r>
          </a:p>
        </p:txBody>
      </p:sp>
      <p:pic>
        <p:nvPicPr>
          <p:cNvPr id="18" name="Picture 17">
            <a:extLst>
              <a:ext uri="{FF2B5EF4-FFF2-40B4-BE49-F238E27FC236}">
                <a16:creationId xmlns:a16="http://schemas.microsoft.com/office/drawing/2014/main" id="{959D85AC-AED9-4C3E-85B8-A53B8CCC1C9A}"/>
              </a:ext>
            </a:extLst>
          </p:cNvPr>
          <p:cNvPicPr>
            <a:picLocks noChangeAspect="1"/>
          </p:cNvPicPr>
          <p:nvPr/>
        </p:nvPicPr>
        <p:blipFill>
          <a:blip r:embed="rId2"/>
          <a:stretch>
            <a:fillRect/>
          </a:stretch>
        </p:blipFill>
        <p:spPr>
          <a:xfrm>
            <a:off x="1209675" y="3024926"/>
            <a:ext cx="9290050" cy="1966913"/>
          </a:xfrm>
          <a:prstGeom prst="rect">
            <a:avLst/>
          </a:prstGeom>
        </p:spPr>
      </p:pic>
      <p:sp>
        <p:nvSpPr>
          <p:cNvPr id="19" name="TextBox 18">
            <a:extLst>
              <a:ext uri="{FF2B5EF4-FFF2-40B4-BE49-F238E27FC236}">
                <a16:creationId xmlns:a16="http://schemas.microsoft.com/office/drawing/2014/main" id="{FDB64976-CCC3-4985-A68F-02AE16535694}"/>
              </a:ext>
            </a:extLst>
          </p:cNvPr>
          <p:cNvSpPr txBox="1"/>
          <p:nvPr/>
        </p:nvSpPr>
        <p:spPr>
          <a:xfrm>
            <a:off x="1314450" y="5624184"/>
            <a:ext cx="90805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prstClr val="white"/>
                </a:solidFill>
                <a:effectLst/>
                <a:uLnTx/>
                <a:uFillTx/>
                <a:latin typeface="Calibri" panose="020F0502020204030204"/>
                <a:ea typeface="+mn-ea"/>
                <a:cs typeface="+mn-cs"/>
              </a:rPr>
              <a:t>A Death in the Clouds</a:t>
            </a:r>
          </a:p>
        </p:txBody>
      </p:sp>
    </p:spTree>
    <p:extLst>
      <p:ext uri="{BB962C8B-B14F-4D97-AF65-F5344CB8AC3E}">
        <p14:creationId xmlns:p14="http://schemas.microsoft.com/office/powerpoint/2010/main" val="287847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6FA817-4376-4065-B6A2-B7C6A16BA25D}"/>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F8AA63C-7642-4707-A583-FADB681FCB3E}"/>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850C75BD-72BB-4B2A-9F66-8AF770FB342C}"/>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7" name="Rectangle 6">
            <a:extLst>
              <a:ext uri="{FF2B5EF4-FFF2-40B4-BE49-F238E27FC236}">
                <a16:creationId xmlns:a16="http://schemas.microsoft.com/office/drawing/2014/main" id="{86472C21-F571-418D-93AA-3933023F4313}"/>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7AA66B-4FA3-4371-950A-B88253A2E141}"/>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Q1</a:t>
            </a:r>
          </a:p>
        </p:txBody>
      </p:sp>
      <p:sp>
        <p:nvSpPr>
          <p:cNvPr id="10" name="TextBox 9">
            <a:extLst>
              <a:ext uri="{FF2B5EF4-FFF2-40B4-BE49-F238E27FC236}">
                <a16:creationId xmlns:a16="http://schemas.microsoft.com/office/drawing/2014/main" id="{48C87E25-AA66-4768-AD14-623CF52C5D1B}"/>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16" name="Picture 15">
            <a:extLst>
              <a:ext uri="{FF2B5EF4-FFF2-40B4-BE49-F238E27FC236}">
                <a16:creationId xmlns:a16="http://schemas.microsoft.com/office/drawing/2014/main" id="{9FD16175-2F48-43D1-9546-6705A8C5EBD5}"/>
              </a:ext>
            </a:extLst>
          </p:cNvPr>
          <p:cNvPicPr>
            <a:picLocks noChangeAspect="1"/>
          </p:cNvPicPr>
          <p:nvPr/>
        </p:nvPicPr>
        <p:blipFill>
          <a:blip r:embed="rId2"/>
          <a:stretch>
            <a:fillRect/>
          </a:stretch>
        </p:blipFill>
        <p:spPr>
          <a:xfrm>
            <a:off x="184150" y="2886943"/>
            <a:ext cx="11874500" cy="1652867"/>
          </a:xfrm>
          <a:prstGeom prst="rect">
            <a:avLst/>
          </a:prstGeom>
        </p:spPr>
      </p:pic>
    </p:spTree>
    <p:extLst>
      <p:ext uri="{BB962C8B-B14F-4D97-AF65-F5344CB8AC3E}">
        <p14:creationId xmlns:p14="http://schemas.microsoft.com/office/powerpoint/2010/main" val="2931798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42BAB5-EA19-4245-90EB-D212C3BB185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FEA07D1-32A2-47F8-88ED-4250E8C22DFF}"/>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
            <a:extLst>
              <a:ext uri="{FF2B5EF4-FFF2-40B4-BE49-F238E27FC236}">
                <a16:creationId xmlns:a16="http://schemas.microsoft.com/office/drawing/2014/main" id="{4F9C93F8-306A-48D8-9116-EC8C9E8BCA5C}"/>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8" name="Rectangle 7">
            <a:extLst>
              <a:ext uri="{FF2B5EF4-FFF2-40B4-BE49-F238E27FC236}">
                <a16:creationId xmlns:a16="http://schemas.microsoft.com/office/drawing/2014/main" id="{8F90A5A1-E9E0-42CB-9F2C-D2FCD4A232AA}"/>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8F24EA3-D20F-4894-8C2B-1B1FD8DCBBE1}"/>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Q2</a:t>
            </a:r>
          </a:p>
        </p:txBody>
      </p:sp>
      <p:sp>
        <p:nvSpPr>
          <p:cNvPr id="11" name="TextBox 10">
            <a:extLst>
              <a:ext uri="{FF2B5EF4-FFF2-40B4-BE49-F238E27FC236}">
                <a16:creationId xmlns:a16="http://schemas.microsoft.com/office/drawing/2014/main" id="{522518F1-C414-4D6E-A0F1-A773366E9F04}"/>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4" name="Picture 3">
            <a:extLst>
              <a:ext uri="{FF2B5EF4-FFF2-40B4-BE49-F238E27FC236}">
                <a16:creationId xmlns:a16="http://schemas.microsoft.com/office/drawing/2014/main" id="{0D21A9EE-A2E0-4AB8-A4BA-C1C6D211C086}"/>
              </a:ext>
            </a:extLst>
          </p:cNvPr>
          <p:cNvPicPr>
            <a:picLocks noChangeAspect="1"/>
          </p:cNvPicPr>
          <p:nvPr/>
        </p:nvPicPr>
        <p:blipFill>
          <a:blip r:embed="rId2"/>
          <a:stretch>
            <a:fillRect/>
          </a:stretch>
        </p:blipFill>
        <p:spPr>
          <a:xfrm>
            <a:off x="247650" y="2529428"/>
            <a:ext cx="11633200" cy="2364239"/>
          </a:xfrm>
          <a:prstGeom prst="rect">
            <a:avLst/>
          </a:prstGeom>
        </p:spPr>
      </p:pic>
    </p:spTree>
    <p:extLst>
      <p:ext uri="{BB962C8B-B14F-4D97-AF65-F5344CB8AC3E}">
        <p14:creationId xmlns:p14="http://schemas.microsoft.com/office/powerpoint/2010/main" val="569870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B9917B-33CE-4B3C-98DF-299AEBD485A8}"/>
              </a:ext>
            </a:extLst>
          </p:cNvPr>
          <p:cNvSpPr/>
          <p:nvPr/>
        </p:nvSpPr>
        <p:spPr>
          <a:xfrm>
            <a:off x="2194560" y="0"/>
            <a:ext cx="9997440" cy="1107996"/>
          </a:xfrm>
          <a:prstGeom prst="rect">
            <a:avLst/>
          </a:prstGeom>
          <a:ln>
            <a:solidFill>
              <a:srgbClr val="6048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CEE311-A4B0-4D58-A028-1CD0EB330959}"/>
              </a:ext>
            </a:extLst>
          </p:cNvPr>
          <p:cNvSpPr/>
          <p:nvPr/>
        </p:nvSpPr>
        <p:spPr>
          <a:xfrm>
            <a:off x="0" y="0"/>
            <a:ext cx="2194560" cy="1113905"/>
          </a:xfrm>
          <a:prstGeom prst="rect">
            <a:avLst/>
          </a:prstGeom>
          <a:solidFill>
            <a:srgbClr val="60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15409453-25BC-4F7E-9835-8D1D0B6FBEB4}"/>
              </a:ext>
            </a:extLst>
          </p:cNvPr>
          <p:cNvSpPr>
            <a:spLocks noGrp="1"/>
          </p:cNvSpPr>
          <p:nvPr>
            <p:ph type="title"/>
          </p:nvPr>
        </p:nvSpPr>
        <p:spPr>
          <a:xfrm>
            <a:off x="338856" y="278695"/>
            <a:ext cx="3932237" cy="530750"/>
          </a:xfrm>
        </p:spPr>
        <p:txBody>
          <a:bodyPr/>
          <a:lstStyle/>
          <a:p>
            <a:r>
              <a:rPr lang="en-GB" b="1">
                <a:solidFill>
                  <a:schemeClr val="bg1"/>
                </a:solidFill>
              </a:rPr>
              <a:t>Round 1</a:t>
            </a:r>
          </a:p>
        </p:txBody>
      </p:sp>
      <p:sp>
        <p:nvSpPr>
          <p:cNvPr id="7" name="Text Placeholder 6">
            <a:extLst>
              <a:ext uri="{FF2B5EF4-FFF2-40B4-BE49-F238E27FC236}">
                <a16:creationId xmlns:a16="http://schemas.microsoft.com/office/drawing/2014/main" id="{BDCB5B46-ABB9-4622-A42F-9222D9292811}"/>
              </a:ext>
            </a:extLst>
          </p:cNvPr>
          <p:cNvSpPr>
            <a:spLocks noGrp="1"/>
          </p:cNvSpPr>
          <p:nvPr>
            <p:ph type="body" sz="half" idx="2"/>
          </p:nvPr>
        </p:nvSpPr>
        <p:spPr>
          <a:xfrm>
            <a:off x="681643" y="1576454"/>
            <a:ext cx="5245331" cy="4757109"/>
          </a:xfrm>
        </p:spPr>
        <p:txBody>
          <a:bodyPr>
            <a:normAutofit lnSpcReduction="10000"/>
          </a:bodyPr>
          <a:lstStyle/>
          <a:p>
            <a:r>
              <a:rPr lang="en-US" sz="4400" dirty="0">
                <a:solidFill>
                  <a:schemeClr val="bg1"/>
                </a:solidFill>
              </a:rPr>
              <a:t>Athos, </a:t>
            </a:r>
            <a:r>
              <a:rPr lang="en-US" sz="4400" dirty="0" err="1">
                <a:solidFill>
                  <a:schemeClr val="bg1"/>
                </a:solidFill>
              </a:rPr>
              <a:t>Porthos</a:t>
            </a:r>
            <a:r>
              <a:rPr lang="en-US" sz="4400" dirty="0">
                <a:solidFill>
                  <a:schemeClr val="bg1"/>
                </a:solidFill>
              </a:rPr>
              <a:t> and Aramis were the 3 musketeers. What was the name of their friend, who following the Siege of La Rochelle, became the "fourth musketeer"? </a:t>
            </a:r>
            <a:endParaRPr lang="en-GB" sz="4400" dirty="0">
              <a:solidFill>
                <a:schemeClr val="bg1"/>
              </a:solidFill>
            </a:endParaRPr>
          </a:p>
        </p:txBody>
      </p:sp>
      <p:sp>
        <p:nvSpPr>
          <p:cNvPr id="2" name="Rectangle 1">
            <a:extLst>
              <a:ext uri="{FF2B5EF4-FFF2-40B4-BE49-F238E27FC236}">
                <a16:creationId xmlns:a16="http://schemas.microsoft.com/office/drawing/2014/main" id="{5CCCB4E5-43EC-4E1B-A17C-A8E19B83891B}"/>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F629EF1E-B03F-4B21-B75F-71D26F001017}"/>
              </a:ext>
            </a:extLst>
          </p:cNvPr>
          <p:cNvSpPr txBox="1"/>
          <p:nvPr/>
        </p:nvSpPr>
        <p:spPr>
          <a:xfrm>
            <a:off x="2240279" y="563822"/>
            <a:ext cx="739833" cy="584775"/>
          </a:xfrm>
          <a:prstGeom prst="rect">
            <a:avLst/>
          </a:prstGeom>
          <a:noFill/>
        </p:spPr>
        <p:txBody>
          <a:bodyPr wrap="square" rtlCol="0">
            <a:spAutoFit/>
          </a:bodyPr>
          <a:lstStyle/>
          <a:p>
            <a:r>
              <a:rPr lang="en-GB" sz="3200" dirty="0">
                <a:solidFill>
                  <a:schemeClr val="bg1"/>
                </a:solidFill>
              </a:rPr>
              <a:t>Q6</a:t>
            </a:r>
          </a:p>
        </p:txBody>
      </p:sp>
      <p:sp>
        <p:nvSpPr>
          <p:cNvPr id="10" name="TextBox 9">
            <a:extLst>
              <a:ext uri="{FF2B5EF4-FFF2-40B4-BE49-F238E27FC236}">
                <a16:creationId xmlns:a16="http://schemas.microsoft.com/office/drawing/2014/main" id="{9DDEC296-2D26-4F10-9BD3-548F18A7BC19}"/>
              </a:ext>
            </a:extLst>
          </p:cNvPr>
          <p:cNvSpPr txBox="1"/>
          <p:nvPr/>
        </p:nvSpPr>
        <p:spPr>
          <a:xfrm>
            <a:off x="3343450" y="0"/>
            <a:ext cx="8066916" cy="1107996"/>
          </a:xfrm>
          <a:prstGeom prst="rect">
            <a:avLst/>
          </a:prstGeom>
          <a:noFill/>
        </p:spPr>
        <p:txBody>
          <a:bodyPr wrap="square" rtlCol="0">
            <a:spAutoFit/>
          </a:bodyPr>
          <a:lstStyle/>
          <a:p>
            <a:r>
              <a:rPr lang="en-GB" sz="6600" dirty="0">
                <a:solidFill>
                  <a:srgbClr val="604878"/>
                </a:solidFill>
              </a:rPr>
              <a:t>Famous Fourths</a:t>
            </a:r>
          </a:p>
        </p:txBody>
      </p:sp>
      <p:pic>
        <p:nvPicPr>
          <p:cNvPr id="1026" name="Picture 2" descr="Watch Dogtanian and the Three Muskehounds Season 1 | Prime Video">
            <a:extLst>
              <a:ext uri="{FF2B5EF4-FFF2-40B4-BE49-F238E27FC236}">
                <a16:creationId xmlns:a16="http://schemas.microsoft.com/office/drawing/2014/main" id="{5A5D048A-7A22-48C5-BFB3-3DE52A6F7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438" y="2138086"/>
            <a:ext cx="4714919" cy="341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445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079CC8-2980-4D74-84CD-137692720D3D}"/>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758DA9C-9830-45DB-A980-E3A048664DB2}"/>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4">
            <a:extLst>
              <a:ext uri="{FF2B5EF4-FFF2-40B4-BE49-F238E27FC236}">
                <a16:creationId xmlns:a16="http://schemas.microsoft.com/office/drawing/2014/main" id="{8612F32A-FA8E-4790-90E4-6B324494FC4D}"/>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12" name="Rectangle 11">
            <a:extLst>
              <a:ext uri="{FF2B5EF4-FFF2-40B4-BE49-F238E27FC236}">
                <a16:creationId xmlns:a16="http://schemas.microsoft.com/office/drawing/2014/main" id="{A9F2ED4B-99B2-4582-BB1F-692619636C87}"/>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F6F4186-682B-448B-A774-9CD097D6E2A9}"/>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Q3</a:t>
            </a:r>
          </a:p>
        </p:txBody>
      </p:sp>
      <p:sp>
        <p:nvSpPr>
          <p:cNvPr id="15" name="TextBox 14">
            <a:extLst>
              <a:ext uri="{FF2B5EF4-FFF2-40B4-BE49-F238E27FC236}">
                <a16:creationId xmlns:a16="http://schemas.microsoft.com/office/drawing/2014/main" id="{AF50CF13-D348-4904-B804-A88BDC44C32F}"/>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3" name="Picture 2">
            <a:extLst>
              <a:ext uri="{FF2B5EF4-FFF2-40B4-BE49-F238E27FC236}">
                <a16:creationId xmlns:a16="http://schemas.microsoft.com/office/drawing/2014/main" id="{1D2121B9-680C-43BC-8B11-DE4B281A4E67}"/>
              </a:ext>
            </a:extLst>
          </p:cNvPr>
          <p:cNvPicPr>
            <a:picLocks noChangeAspect="1"/>
          </p:cNvPicPr>
          <p:nvPr/>
        </p:nvPicPr>
        <p:blipFill>
          <a:blip r:embed="rId2"/>
          <a:stretch>
            <a:fillRect/>
          </a:stretch>
        </p:blipFill>
        <p:spPr>
          <a:xfrm>
            <a:off x="847725" y="2504807"/>
            <a:ext cx="10496550" cy="2349026"/>
          </a:xfrm>
          <a:prstGeom prst="rect">
            <a:avLst/>
          </a:prstGeom>
        </p:spPr>
      </p:pic>
    </p:spTree>
    <p:extLst>
      <p:ext uri="{BB962C8B-B14F-4D97-AF65-F5344CB8AC3E}">
        <p14:creationId xmlns:p14="http://schemas.microsoft.com/office/powerpoint/2010/main" val="142010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EB914F-EEDE-496C-B40C-7BAD5762B759}"/>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F659CDB-C070-4140-9292-E686F05BE4C3}"/>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97F72491-6FB9-4B42-8A7A-219A52C6576D}"/>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7" name="Rectangle 6">
            <a:extLst>
              <a:ext uri="{FF2B5EF4-FFF2-40B4-BE49-F238E27FC236}">
                <a16:creationId xmlns:a16="http://schemas.microsoft.com/office/drawing/2014/main" id="{BDE76742-0F40-4178-8F88-D39517F0280F}"/>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051E5B0-BB31-4255-94F4-565F44F72EA1}"/>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Q4</a:t>
            </a:r>
          </a:p>
        </p:txBody>
      </p:sp>
      <p:sp>
        <p:nvSpPr>
          <p:cNvPr id="11" name="TextBox 10">
            <a:extLst>
              <a:ext uri="{FF2B5EF4-FFF2-40B4-BE49-F238E27FC236}">
                <a16:creationId xmlns:a16="http://schemas.microsoft.com/office/drawing/2014/main" id="{FDAE8AF4-C608-4AC2-B153-9ED844D898C6}"/>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2" name="Picture 1">
            <a:extLst>
              <a:ext uri="{FF2B5EF4-FFF2-40B4-BE49-F238E27FC236}">
                <a16:creationId xmlns:a16="http://schemas.microsoft.com/office/drawing/2014/main" id="{8D3E50A4-59E7-4DA8-8D4B-1F3B7509A3C6}"/>
              </a:ext>
            </a:extLst>
          </p:cNvPr>
          <p:cNvPicPr>
            <a:picLocks noChangeAspect="1"/>
          </p:cNvPicPr>
          <p:nvPr/>
        </p:nvPicPr>
        <p:blipFill>
          <a:blip r:embed="rId2"/>
          <a:stretch>
            <a:fillRect/>
          </a:stretch>
        </p:blipFill>
        <p:spPr>
          <a:xfrm>
            <a:off x="2042547" y="1742839"/>
            <a:ext cx="8106906" cy="3372321"/>
          </a:xfrm>
          <a:prstGeom prst="rect">
            <a:avLst/>
          </a:prstGeom>
        </p:spPr>
      </p:pic>
    </p:spTree>
    <p:extLst>
      <p:ext uri="{BB962C8B-B14F-4D97-AF65-F5344CB8AC3E}">
        <p14:creationId xmlns:p14="http://schemas.microsoft.com/office/powerpoint/2010/main" val="219153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D5E000A-0274-481B-8F50-B99918BF4810}"/>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9A8056-6621-4571-AEBD-04D85DECEDB4}"/>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
            <a:extLst>
              <a:ext uri="{FF2B5EF4-FFF2-40B4-BE49-F238E27FC236}">
                <a16:creationId xmlns:a16="http://schemas.microsoft.com/office/drawing/2014/main" id="{E95EAFE1-8753-49C8-A58F-01E6BE8E22F2}"/>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8" name="Rectangle 7">
            <a:extLst>
              <a:ext uri="{FF2B5EF4-FFF2-40B4-BE49-F238E27FC236}">
                <a16:creationId xmlns:a16="http://schemas.microsoft.com/office/drawing/2014/main" id="{57EF515C-775D-4BD3-9EA5-D6D176302FB9}"/>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A15CE8-2390-4EC6-B627-FF21270E211F}"/>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Q5</a:t>
            </a:r>
          </a:p>
        </p:txBody>
      </p:sp>
      <p:sp>
        <p:nvSpPr>
          <p:cNvPr id="12" name="TextBox 11">
            <a:extLst>
              <a:ext uri="{FF2B5EF4-FFF2-40B4-BE49-F238E27FC236}">
                <a16:creationId xmlns:a16="http://schemas.microsoft.com/office/drawing/2014/main" id="{FB7B35EF-C79D-497B-842D-F6C79B43A7D5}"/>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3" name="Picture 2">
            <a:extLst>
              <a:ext uri="{FF2B5EF4-FFF2-40B4-BE49-F238E27FC236}">
                <a16:creationId xmlns:a16="http://schemas.microsoft.com/office/drawing/2014/main" id="{2BD16082-3ABB-4560-A223-93B70F70216D}"/>
              </a:ext>
            </a:extLst>
          </p:cNvPr>
          <p:cNvPicPr>
            <a:picLocks noChangeAspect="1"/>
          </p:cNvPicPr>
          <p:nvPr/>
        </p:nvPicPr>
        <p:blipFill>
          <a:blip r:embed="rId2"/>
          <a:stretch>
            <a:fillRect/>
          </a:stretch>
        </p:blipFill>
        <p:spPr>
          <a:xfrm>
            <a:off x="2566495" y="1538023"/>
            <a:ext cx="7059010" cy="3781953"/>
          </a:xfrm>
          <a:prstGeom prst="rect">
            <a:avLst/>
          </a:prstGeom>
        </p:spPr>
      </p:pic>
    </p:spTree>
    <p:extLst>
      <p:ext uri="{BB962C8B-B14F-4D97-AF65-F5344CB8AC3E}">
        <p14:creationId xmlns:p14="http://schemas.microsoft.com/office/powerpoint/2010/main" val="3232145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6FA817-4376-4065-B6A2-B7C6A16BA25D}"/>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F8AA63C-7642-4707-A583-FADB681FCB3E}"/>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850C75BD-72BB-4B2A-9F66-8AF770FB342C}"/>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7" name="Rectangle 6">
            <a:extLst>
              <a:ext uri="{FF2B5EF4-FFF2-40B4-BE49-F238E27FC236}">
                <a16:creationId xmlns:a16="http://schemas.microsoft.com/office/drawing/2014/main" id="{86472C21-F571-418D-93AA-3933023F4313}"/>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7AA66B-4FA3-4371-950A-B88253A2E141}"/>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A1</a:t>
            </a:r>
          </a:p>
        </p:txBody>
      </p:sp>
      <p:sp>
        <p:nvSpPr>
          <p:cNvPr id="10" name="TextBox 9">
            <a:extLst>
              <a:ext uri="{FF2B5EF4-FFF2-40B4-BE49-F238E27FC236}">
                <a16:creationId xmlns:a16="http://schemas.microsoft.com/office/drawing/2014/main" id="{48C87E25-AA66-4768-AD14-623CF52C5D1B}"/>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16" name="Picture 15">
            <a:extLst>
              <a:ext uri="{FF2B5EF4-FFF2-40B4-BE49-F238E27FC236}">
                <a16:creationId xmlns:a16="http://schemas.microsoft.com/office/drawing/2014/main" id="{9FD16175-2F48-43D1-9546-6705A8C5EBD5}"/>
              </a:ext>
            </a:extLst>
          </p:cNvPr>
          <p:cNvPicPr>
            <a:picLocks noChangeAspect="1"/>
          </p:cNvPicPr>
          <p:nvPr/>
        </p:nvPicPr>
        <p:blipFill>
          <a:blip r:embed="rId2"/>
          <a:stretch>
            <a:fillRect/>
          </a:stretch>
        </p:blipFill>
        <p:spPr>
          <a:xfrm>
            <a:off x="184150" y="2886943"/>
            <a:ext cx="11874500" cy="1652867"/>
          </a:xfrm>
          <a:prstGeom prst="rect">
            <a:avLst/>
          </a:prstGeom>
        </p:spPr>
      </p:pic>
    </p:spTree>
    <p:extLst>
      <p:ext uri="{BB962C8B-B14F-4D97-AF65-F5344CB8AC3E}">
        <p14:creationId xmlns:p14="http://schemas.microsoft.com/office/powerpoint/2010/main" val="1262437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6FA817-4376-4065-B6A2-B7C6A16BA25D}"/>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F8AA63C-7642-4707-A583-FADB681FCB3E}"/>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850C75BD-72BB-4B2A-9F66-8AF770FB342C}"/>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7" name="Rectangle 6">
            <a:extLst>
              <a:ext uri="{FF2B5EF4-FFF2-40B4-BE49-F238E27FC236}">
                <a16:creationId xmlns:a16="http://schemas.microsoft.com/office/drawing/2014/main" id="{86472C21-F571-418D-93AA-3933023F4313}"/>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7AA66B-4FA3-4371-950A-B88253A2E141}"/>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A1</a:t>
            </a:r>
          </a:p>
        </p:txBody>
      </p:sp>
      <p:sp>
        <p:nvSpPr>
          <p:cNvPr id="10" name="TextBox 9">
            <a:extLst>
              <a:ext uri="{FF2B5EF4-FFF2-40B4-BE49-F238E27FC236}">
                <a16:creationId xmlns:a16="http://schemas.microsoft.com/office/drawing/2014/main" id="{48C87E25-AA66-4768-AD14-623CF52C5D1B}"/>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16" name="Picture 15">
            <a:extLst>
              <a:ext uri="{FF2B5EF4-FFF2-40B4-BE49-F238E27FC236}">
                <a16:creationId xmlns:a16="http://schemas.microsoft.com/office/drawing/2014/main" id="{9FD16175-2F48-43D1-9546-6705A8C5EBD5}"/>
              </a:ext>
            </a:extLst>
          </p:cNvPr>
          <p:cNvPicPr>
            <a:picLocks noChangeAspect="1"/>
          </p:cNvPicPr>
          <p:nvPr/>
        </p:nvPicPr>
        <p:blipFill>
          <a:blip r:embed="rId2"/>
          <a:stretch>
            <a:fillRect/>
          </a:stretch>
        </p:blipFill>
        <p:spPr>
          <a:xfrm>
            <a:off x="184150" y="2886943"/>
            <a:ext cx="11874500" cy="1652867"/>
          </a:xfrm>
          <a:prstGeom prst="rect">
            <a:avLst/>
          </a:prstGeom>
        </p:spPr>
      </p:pic>
      <p:sp>
        <p:nvSpPr>
          <p:cNvPr id="11" name="TextBox 10">
            <a:extLst>
              <a:ext uri="{FF2B5EF4-FFF2-40B4-BE49-F238E27FC236}">
                <a16:creationId xmlns:a16="http://schemas.microsoft.com/office/drawing/2014/main" id="{C58FED9D-232F-4562-AA03-E82C52CD8E0B}"/>
              </a:ext>
            </a:extLst>
          </p:cNvPr>
          <p:cNvSpPr txBox="1"/>
          <p:nvPr/>
        </p:nvSpPr>
        <p:spPr>
          <a:xfrm>
            <a:off x="582930" y="4984750"/>
            <a:ext cx="113563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prstClr val="white"/>
                </a:solidFill>
                <a:effectLst/>
                <a:uLnTx/>
                <a:uFillTx/>
                <a:latin typeface="Calibri" panose="020F0502020204030204"/>
                <a:ea typeface="+mn-ea"/>
                <a:cs typeface="+mn-cs"/>
              </a:rPr>
              <a:t>The Seven Dials Mystery</a:t>
            </a:r>
          </a:p>
        </p:txBody>
      </p:sp>
    </p:spTree>
    <p:extLst>
      <p:ext uri="{BB962C8B-B14F-4D97-AF65-F5344CB8AC3E}">
        <p14:creationId xmlns:p14="http://schemas.microsoft.com/office/powerpoint/2010/main" val="416811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42BAB5-EA19-4245-90EB-D212C3BB185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FEA07D1-32A2-47F8-88ED-4250E8C22DFF}"/>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
            <a:extLst>
              <a:ext uri="{FF2B5EF4-FFF2-40B4-BE49-F238E27FC236}">
                <a16:creationId xmlns:a16="http://schemas.microsoft.com/office/drawing/2014/main" id="{4F9C93F8-306A-48D8-9116-EC8C9E8BCA5C}"/>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8" name="Rectangle 7">
            <a:extLst>
              <a:ext uri="{FF2B5EF4-FFF2-40B4-BE49-F238E27FC236}">
                <a16:creationId xmlns:a16="http://schemas.microsoft.com/office/drawing/2014/main" id="{8F90A5A1-E9E0-42CB-9F2C-D2FCD4A232AA}"/>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8F24EA3-D20F-4894-8C2B-1B1FD8DCBBE1}"/>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A2</a:t>
            </a:r>
          </a:p>
        </p:txBody>
      </p:sp>
      <p:sp>
        <p:nvSpPr>
          <p:cNvPr id="11" name="TextBox 10">
            <a:extLst>
              <a:ext uri="{FF2B5EF4-FFF2-40B4-BE49-F238E27FC236}">
                <a16:creationId xmlns:a16="http://schemas.microsoft.com/office/drawing/2014/main" id="{522518F1-C414-4D6E-A0F1-A773366E9F04}"/>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4" name="Picture 3">
            <a:extLst>
              <a:ext uri="{FF2B5EF4-FFF2-40B4-BE49-F238E27FC236}">
                <a16:creationId xmlns:a16="http://schemas.microsoft.com/office/drawing/2014/main" id="{0D21A9EE-A2E0-4AB8-A4BA-C1C6D211C086}"/>
              </a:ext>
            </a:extLst>
          </p:cNvPr>
          <p:cNvPicPr>
            <a:picLocks noChangeAspect="1"/>
          </p:cNvPicPr>
          <p:nvPr/>
        </p:nvPicPr>
        <p:blipFill>
          <a:blip r:embed="rId2"/>
          <a:stretch>
            <a:fillRect/>
          </a:stretch>
        </p:blipFill>
        <p:spPr>
          <a:xfrm>
            <a:off x="247650" y="2529428"/>
            <a:ext cx="11633200" cy="2364239"/>
          </a:xfrm>
          <a:prstGeom prst="rect">
            <a:avLst/>
          </a:prstGeom>
        </p:spPr>
      </p:pic>
    </p:spTree>
    <p:extLst>
      <p:ext uri="{BB962C8B-B14F-4D97-AF65-F5344CB8AC3E}">
        <p14:creationId xmlns:p14="http://schemas.microsoft.com/office/powerpoint/2010/main" val="2873956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42BAB5-EA19-4245-90EB-D212C3BB1852}"/>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FEA07D1-32A2-47F8-88ED-4250E8C22DFF}"/>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
            <a:extLst>
              <a:ext uri="{FF2B5EF4-FFF2-40B4-BE49-F238E27FC236}">
                <a16:creationId xmlns:a16="http://schemas.microsoft.com/office/drawing/2014/main" id="{4F9C93F8-306A-48D8-9116-EC8C9E8BCA5C}"/>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8" name="Rectangle 7">
            <a:extLst>
              <a:ext uri="{FF2B5EF4-FFF2-40B4-BE49-F238E27FC236}">
                <a16:creationId xmlns:a16="http://schemas.microsoft.com/office/drawing/2014/main" id="{8F90A5A1-E9E0-42CB-9F2C-D2FCD4A232AA}"/>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8F24EA3-D20F-4894-8C2B-1B1FD8DCBBE1}"/>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A2</a:t>
            </a:r>
          </a:p>
        </p:txBody>
      </p:sp>
      <p:sp>
        <p:nvSpPr>
          <p:cNvPr id="11" name="TextBox 10">
            <a:extLst>
              <a:ext uri="{FF2B5EF4-FFF2-40B4-BE49-F238E27FC236}">
                <a16:creationId xmlns:a16="http://schemas.microsoft.com/office/drawing/2014/main" id="{522518F1-C414-4D6E-A0F1-A773366E9F04}"/>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4" name="Picture 3">
            <a:extLst>
              <a:ext uri="{FF2B5EF4-FFF2-40B4-BE49-F238E27FC236}">
                <a16:creationId xmlns:a16="http://schemas.microsoft.com/office/drawing/2014/main" id="{0D21A9EE-A2E0-4AB8-A4BA-C1C6D211C086}"/>
              </a:ext>
            </a:extLst>
          </p:cNvPr>
          <p:cNvPicPr>
            <a:picLocks noChangeAspect="1"/>
          </p:cNvPicPr>
          <p:nvPr/>
        </p:nvPicPr>
        <p:blipFill>
          <a:blip r:embed="rId2"/>
          <a:stretch>
            <a:fillRect/>
          </a:stretch>
        </p:blipFill>
        <p:spPr>
          <a:xfrm>
            <a:off x="247650" y="2529428"/>
            <a:ext cx="11633200" cy="2364239"/>
          </a:xfrm>
          <a:prstGeom prst="rect">
            <a:avLst/>
          </a:prstGeom>
        </p:spPr>
      </p:pic>
      <p:sp>
        <p:nvSpPr>
          <p:cNvPr id="12" name="TextBox 11">
            <a:extLst>
              <a:ext uri="{FF2B5EF4-FFF2-40B4-BE49-F238E27FC236}">
                <a16:creationId xmlns:a16="http://schemas.microsoft.com/office/drawing/2014/main" id="{1C27565D-5345-40AE-B342-1D5733E7F129}"/>
              </a:ext>
            </a:extLst>
          </p:cNvPr>
          <p:cNvSpPr txBox="1"/>
          <p:nvPr/>
        </p:nvSpPr>
        <p:spPr>
          <a:xfrm>
            <a:off x="582930" y="4984750"/>
            <a:ext cx="113563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prstClr val="white"/>
                </a:solidFill>
                <a:effectLst/>
                <a:uLnTx/>
                <a:uFillTx/>
                <a:latin typeface="Calibri" panose="020F0502020204030204"/>
                <a:ea typeface="+mn-ea"/>
                <a:cs typeface="+mn-cs"/>
              </a:rPr>
              <a:t>The Mysterious Affair at Styles</a:t>
            </a:r>
          </a:p>
        </p:txBody>
      </p:sp>
    </p:spTree>
    <p:extLst>
      <p:ext uri="{BB962C8B-B14F-4D97-AF65-F5344CB8AC3E}">
        <p14:creationId xmlns:p14="http://schemas.microsoft.com/office/powerpoint/2010/main" val="293509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079CC8-2980-4D74-84CD-137692720D3D}"/>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758DA9C-9830-45DB-A980-E3A048664DB2}"/>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4">
            <a:extLst>
              <a:ext uri="{FF2B5EF4-FFF2-40B4-BE49-F238E27FC236}">
                <a16:creationId xmlns:a16="http://schemas.microsoft.com/office/drawing/2014/main" id="{8612F32A-FA8E-4790-90E4-6B324494FC4D}"/>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12" name="Rectangle 11">
            <a:extLst>
              <a:ext uri="{FF2B5EF4-FFF2-40B4-BE49-F238E27FC236}">
                <a16:creationId xmlns:a16="http://schemas.microsoft.com/office/drawing/2014/main" id="{A9F2ED4B-99B2-4582-BB1F-692619636C87}"/>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F6F4186-682B-448B-A774-9CD097D6E2A9}"/>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A3</a:t>
            </a:r>
          </a:p>
        </p:txBody>
      </p:sp>
      <p:sp>
        <p:nvSpPr>
          <p:cNvPr id="15" name="TextBox 14">
            <a:extLst>
              <a:ext uri="{FF2B5EF4-FFF2-40B4-BE49-F238E27FC236}">
                <a16:creationId xmlns:a16="http://schemas.microsoft.com/office/drawing/2014/main" id="{AF50CF13-D348-4904-B804-A88BDC44C32F}"/>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3" name="Picture 2">
            <a:extLst>
              <a:ext uri="{FF2B5EF4-FFF2-40B4-BE49-F238E27FC236}">
                <a16:creationId xmlns:a16="http://schemas.microsoft.com/office/drawing/2014/main" id="{1D2121B9-680C-43BC-8B11-DE4B281A4E67}"/>
              </a:ext>
            </a:extLst>
          </p:cNvPr>
          <p:cNvPicPr>
            <a:picLocks noChangeAspect="1"/>
          </p:cNvPicPr>
          <p:nvPr/>
        </p:nvPicPr>
        <p:blipFill>
          <a:blip r:embed="rId2"/>
          <a:stretch>
            <a:fillRect/>
          </a:stretch>
        </p:blipFill>
        <p:spPr>
          <a:xfrm>
            <a:off x="847725" y="2504807"/>
            <a:ext cx="10496550" cy="2349026"/>
          </a:xfrm>
          <a:prstGeom prst="rect">
            <a:avLst/>
          </a:prstGeom>
        </p:spPr>
      </p:pic>
    </p:spTree>
    <p:extLst>
      <p:ext uri="{BB962C8B-B14F-4D97-AF65-F5344CB8AC3E}">
        <p14:creationId xmlns:p14="http://schemas.microsoft.com/office/powerpoint/2010/main" val="2842627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079CC8-2980-4D74-84CD-137692720D3D}"/>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758DA9C-9830-45DB-A980-E3A048664DB2}"/>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itle 4">
            <a:extLst>
              <a:ext uri="{FF2B5EF4-FFF2-40B4-BE49-F238E27FC236}">
                <a16:creationId xmlns:a16="http://schemas.microsoft.com/office/drawing/2014/main" id="{8612F32A-FA8E-4790-90E4-6B324494FC4D}"/>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12" name="Rectangle 11">
            <a:extLst>
              <a:ext uri="{FF2B5EF4-FFF2-40B4-BE49-F238E27FC236}">
                <a16:creationId xmlns:a16="http://schemas.microsoft.com/office/drawing/2014/main" id="{A9F2ED4B-99B2-4582-BB1F-692619636C87}"/>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F6F4186-682B-448B-A774-9CD097D6E2A9}"/>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A3</a:t>
            </a:r>
          </a:p>
        </p:txBody>
      </p:sp>
      <p:sp>
        <p:nvSpPr>
          <p:cNvPr id="15" name="TextBox 14">
            <a:extLst>
              <a:ext uri="{FF2B5EF4-FFF2-40B4-BE49-F238E27FC236}">
                <a16:creationId xmlns:a16="http://schemas.microsoft.com/office/drawing/2014/main" id="{AF50CF13-D348-4904-B804-A88BDC44C32F}"/>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3" name="Picture 2">
            <a:extLst>
              <a:ext uri="{FF2B5EF4-FFF2-40B4-BE49-F238E27FC236}">
                <a16:creationId xmlns:a16="http://schemas.microsoft.com/office/drawing/2014/main" id="{1D2121B9-680C-43BC-8B11-DE4B281A4E67}"/>
              </a:ext>
            </a:extLst>
          </p:cNvPr>
          <p:cNvPicPr>
            <a:picLocks noChangeAspect="1"/>
          </p:cNvPicPr>
          <p:nvPr/>
        </p:nvPicPr>
        <p:blipFill>
          <a:blip r:embed="rId2"/>
          <a:stretch>
            <a:fillRect/>
          </a:stretch>
        </p:blipFill>
        <p:spPr>
          <a:xfrm>
            <a:off x="847725" y="2504807"/>
            <a:ext cx="10496550" cy="2349026"/>
          </a:xfrm>
          <a:prstGeom prst="rect">
            <a:avLst/>
          </a:prstGeom>
        </p:spPr>
      </p:pic>
      <p:sp>
        <p:nvSpPr>
          <p:cNvPr id="9" name="TextBox 8">
            <a:extLst>
              <a:ext uri="{FF2B5EF4-FFF2-40B4-BE49-F238E27FC236}">
                <a16:creationId xmlns:a16="http://schemas.microsoft.com/office/drawing/2014/main" id="{8AFD9ECF-FB60-4382-BC0C-ADD53B7F1ED5}"/>
              </a:ext>
            </a:extLst>
          </p:cNvPr>
          <p:cNvSpPr txBox="1"/>
          <p:nvPr/>
        </p:nvSpPr>
        <p:spPr>
          <a:xfrm>
            <a:off x="582930" y="4984750"/>
            <a:ext cx="1135634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prstClr val="white"/>
                </a:solidFill>
                <a:effectLst/>
                <a:uLnTx/>
                <a:uFillTx/>
                <a:latin typeface="Calibri" panose="020F0502020204030204"/>
                <a:ea typeface="+mn-ea"/>
                <a:cs typeface="+mn-cs"/>
              </a:rPr>
              <a:t>Murder on the Links</a:t>
            </a:r>
          </a:p>
        </p:txBody>
      </p:sp>
    </p:spTree>
    <p:extLst>
      <p:ext uri="{BB962C8B-B14F-4D97-AF65-F5344CB8AC3E}">
        <p14:creationId xmlns:p14="http://schemas.microsoft.com/office/powerpoint/2010/main" val="249640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EB914F-EEDE-496C-B40C-7BAD5762B759}"/>
              </a:ext>
            </a:extLst>
          </p:cNvPr>
          <p:cNvSpPr/>
          <p:nvPr/>
        </p:nvSpPr>
        <p:spPr>
          <a:xfrm>
            <a:off x="2194560" y="0"/>
            <a:ext cx="9997440" cy="1107996"/>
          </a:xfrm>
          <a:prstGeom prst="rect">
            <a:avLst/>
          </a:prstGeom>
          <a:ln>
            <a:solidFill>
              <a:srgbClr val="B45F07"/>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F659CDB-C070-4140-9292-E686F05BE4C3}"/>
              </a:ext>
            </a:extLst>
          </p:cNvPr>
          <p:cNvSpPr/>
          <p:nvPr/>
        </p:nvSpPr>
        <p:spPr>
          <a:xfrm>
            <a:off x="0" y="0"/>
            <a:ext cx="2194560" cy="1113905"/>
          </a:xfrm>
          <a:prstGeom prst="rect">
            <a:avLst/>
          </a:prstGeom>
          <a:solidFill>
            <a:srgbClr val="9F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4">
            <a:extLst>
              <a:ext uri="{FF2B5EF4-FFF2-40B4-BE49-F238E27FC236}">
                <a16:creationId xmlns:a16="http://schemas.microsoft.com/office/drawing/2014/main" id="{97F72491-6FB9-4B42-8A7A-219A52C6576D}"/>
              </a:ext>
            </a:extLst>
          </p:cNvPr>
          <p:cNvSpPr txBox="1">
            <a:spLocks/>
          </p:cNvSpPr>
          <p:nvPr/>
        </p:nvSpPr>
        <p:spPr>
          <a:xfrm>
            <a:off x="338856" y="285653"/>
            <a:ext cx="3932237" cy="5307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Calibri Light" panose="020F0302020204030204"/>
                <a:ea typeface="+mj-ea"/>
                <a:cs typeface="+mj-cs"/>
              </a:rPr>
              <a:t>Round 5</a:t>
            </a:r>
          </a:p>
        </p:txBody>
      </p:sp>
      <p:sp>
        <p:nvSpPr>
          <p:cNvPr id="7" name="Rectangle 6">
            <a:extLst>
              <a:ext uri="{FF2B5EF4-FFF2-40B4-BE49-F238E27FC236}">
                <a16:creationId xmlns:a16="http://schemas.microsoft.com/office/drawing/2014/main" id="{BDE76742-0F40-4178-8F88-D39517F0280F}"/>
              </a:ext>
            </a:extLst>
          </p:cNvPr>
          <p:cNvSpPr/>
          <p:nvPr/>
        </p:nvSpPr>
        <p:spPr>
          <a:xfrm>
            <a:off x="2194560" y="598516"/>
            <a:ext cx="831273" cy="5153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051E5B0-BB31-4255-94F4-565F44F72EA1}"/>
              </a:ext>
            </a:extLst>
          </p:cNvPr>
          <p:cNvSpPr txBox="1"/>
          <p:nvPr/>
        </p:nvSpPr>
        <p:spPr>
          <a:xfrm>
            <a:off x="2240279" y="563822"/>
            <a:ext cx="739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A4</a:t>
            </a:r>
          </a:p>
        </p:txBody>
      </p:sp>
      <p:sp>
        <p:nvSpPr>
          <p:cNvPr id="11" name="TextBox 10">
            <a:extLst>
              <a:ext uri="{FF2B5EF4-FFF2-40B4-BE49-F238E27FC236}">
                <a16:creationId xmlns:a16="http://schemas.microsoft.com/office/drawing/2014/main" id="{FDAE8AF4-C608-4AC2-B153-9ED844D898C6}"/>
              </a:ext>
            </a:extLst>
          </p:cNvPr>
          <p:cNvSpPr txBox="1"/>
          <p:nvPr/>
        </p:nvSpPr>
        <p:spPr>
          <a:xfrm>
            <a:off x="4841271" y="-9928"/>
            <a:ext cx="420736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srgbClr val="9F2936"/>
                </a:solidFill>
                <a:effectLst/>
                <a:uLnTx/>
                <a:uFillTx/>
                <a:latin typeface="Calibri" panose="020F0502020204030204"/>
                <a:ea typeface="+mn-ea"/>
                <a:cs typeface="+mn-cs"/>
              </a:rPr>
              <a:t>Emoji</a:t>
            </a:r>
          </a:p>
        </p:txBody>
      </p:sp>
      <p:pic>
        <p:nvPicPr>
          <p:cNvPr id="2" name="Picture 1">
            <a:extLst>
              <a:ext uri="{FF2B5EF4-FFF2-40B4-BE49-F238E27FC236}">
                <a16:creationId xmlns:a16="http://schemas.microsoft.com/office/drawing/2014/main" id="{8D3E50A4-59E7-4DA8-8D4B-1F3B7509A3C6}"/>
              </a:ext>
            </a:extLst>
          </p:cNvPr>
          <p:cNvPicPr>
            <a:picLocks noChangeAspect="1"/>
          </p:cNvPicPr>
          <p:nvPr/>
        </p:nvPicPr>
        <p:blipFill>
          <a:blip r:embed="rId2"/>
          <a:stretch>
            <a:fillRect/>
          </a:stretch>
        </p:blipFill>
        <p:spPr>
          <a:xfrm>
            <a:off x="2042547" y="1742839"/>
            <a:ext cx="8106906" cy="3372321"/>
          </a:xfrm>
          <a:prstGeom prst="rect">
            <a:avLst/>
          </a:prstGeom>
        </p:spPr>
      </p:pic>
    </p:spTree>
    <p:extLst>
      <p:ext uri="{BB962C8B-B14F-4D97-AF65-F5344CB8AC3E}">
        <p14:creationId xmlns:p14="http://schemas.microsoft.com/office/powerpoint/2010/main" val="4274529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2203</Words>
  <Application>Microsoft Office PowerPoint</Application>
  <PresentationFormat>Widescreen</PresentationFormat>
  <Paragraphs>445</Paragraphs>
  <Slides>103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103</vt:i4>
      </vt:variant>
    </vt:vector>
  </HeadingPairs>
  <TitlesOfParts>
    <vt:vector size="108" baseType="lpstr">
      <vt:lpstr>Arial</vt:lpstr>
      <vt:lpstr>Calibri</vt:lpstr>
      <vt:lpstr>Calibri Light</vt:lpstr>
      <vt:lpstr>Corbel</vt:lpstr>
      <vt:lpstr>Office Theme</vt:lpstr>
      <vt:lpstr>PowerPoint Presentation</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1</vt:lpstr>
      <vt:lpstr>Round 2</vt:lpstr>
      <vt:lpstr>Round 2</vt:lpstr>
      <vt:lpstr>Round 3</vt:lpstr>
      <vt:lpstr>Round 3</vt:lpstr>
      <vt:lpstr>Round 3</vt:lpstr>
      <vt:lpstr>Round 3</vt:lpstr>
      <vt:lpstr>Round 3</vt:lpstr>
      <vt:lpstr>Round 3</vt:lpstr>
      <vt:lpstr>Round 3</vt:lpstr>
      <vt:lpstr>Round 3</vt:lpstr>
      <vt:lpstr>Round 3</vt:lpstr>
      <vt:lpstr>Round 3</vt:lpstr>
      <vt:lpstr>Round 3</vt:lpstr>
      <vt:lpstr>Round 3</vt:lpstr>
      <vt:lpstr>Round 3</vt:lpstr>
      <vt:lpstr>Round 3</vt:lpstr>
      <vt:lpstr>Round 3</vt:lpstr>
      <vt:lpstr>Round 3</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4</vt:lpstr>
      <vt:lpstr>Round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dc:title>
  <dc:creator>Lorraine Young</dc:creator>
  <cp:lastModifiedBy>Lowe, Kenny</cp:lastModifiedBy>
  <cp:revision>18</cp:revision>
  <dcterms:created xsi:type="dcterms:W3CDTF">2020-07-02T18:41:31Z</dcterms:created>
  <dcterms:modified xsi:type="dcterms:W3CDTF">2020-07-11T20:58:53Z</dcterms:modified>
</cp:coreProperties>
</file>